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5"/>
    <p:sldMasterId id="2147483682" r:id="rId6"/>
    <p:sldMasterId id="214748368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Lst>
  <p:sldSz cy="5143500" cx="9144000"/>
  <p:notesSz cx="6858000" cy="9144000"/>
  <p:embeddedFontLst>
    <p:embeddedFont>
      <p:font typeface="Montserrat"/>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E7EBF4D-F680-475F-9D2A-F2C65BB2FF07}">
  <a:tblStyle styleId="{EE7EBF4D-F680-475F-9D2A-F2C65BB2FF07}"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font" Target="fonts/Montserrat-regular.fntdata"/><Relationship Id="rId25" Type="http://schemas.openxmlformats.org/officeDocument/2006/relationships/slide" Target="slides/slide17.xml"/><Relationship Id="rId28" Type="http://schemas.openxmlformats.org/officeDocument/2006/relationships/font" Target="fonts/Montserrat-italic.fntdata"/><Relationship Id="rId27" Type="http://schemas.openxmlformats.org/officeDocument/2006/relationships/font" Target="fonts/Montserrat-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Montserrat-boldItalic.fntdata"/><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3.xml"/><Relationship Id="rId33" Type="http://schemas.openxmlformats.org/officeDocument/2006/relationships/font" Target="fonts/Lato-boldItalic.fntdata"/><Relationship Id="rId10" Type="http://schemas.openxmlformats.org/officeDocument/2006/relationships/slide" Target="slides/slide2.xml"/><Relationship Id="rId32" Type="http://schemas.openxmlformats.org/officeDocument/2006/relationships/font" Target="fonts/Lato-italic.fntdata"/><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cdc6e7f639_2_12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cdc6e7f639_2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cdc6e7f639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cdc6e7f639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 sz="1600">
                <a:solidFill>
                  <a:schemeClr val="dk1"/>
                </a:solidFill>
                <a:latin typeface="Times New Roman"/>
                <a:ea typeface="Times New Roman"/>
                <a:cs typeface="Times New Roman"/>
                <a:sym typeface="Times New Roman"/>
              </a:rPr>
              <a:t>Once the subsystems were tested individually, the AgBot was tested as a whole.  Due to the AgBot being in a small workspace for most of the year, we were only able to test outside during the late phase of the semester.  After moving the AgBot, we were able to integrate the RTK module and view the RTK data in real time at a base station computer which allowed us to verify that the system was accurate in its positioning.</a:t>
            </a:r>
            <a:r>
              <a:rPr lang="en" sz="1300">
                <a:solidFill>
                  <a:schemeClr val="lt1"/>
                </a:solidFill>
                <a:latin typeface="Times New Roman"/>
                <a:ea typeface="Times New Roman"/>
                <a:cs typeface="Times New Roman"/>
                <a:sym typeface="Times New Roman"/>
              </a:rPr>
              <a:t>onomously.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cdc6e7f639_0_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cdc6e7f639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d5cbeae2e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d5cbeae2e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cdc6e7f639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cdc6e7f639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cdc6e7f639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0" name="Google Shape;410;gcdc6e7f639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cdc6e7f639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cdc6e7f639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50000"/>
              </a:lnSpc>
              <a:spcBef>
                <a:spcPts val="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The AgBot is a complex project that requires knowledge on a large number of topics.  The team working on this project comes from varying backgrounds with different skills and life experiences.  By working together, the skills known by each team member can be used to improve upon the previous iterations of AgBot.</a:t>
            </a:r>
            <a:endParaRPr sz="13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	The AgBot team was able to see a system that combined hardware and software. The team had to learn to use ROS and Python to work on the software that was created by previous groups for the AgBot. By working on the Yamaha Wolverine, the team was able to gain a better understanding of automotive technology. The team also gained experience working with embedded systems where multiple microcontrollers were used to connect multiple sensors that would be used to perform various tasks by the AgBot.</a:t>
            </a:r>
            <a:endParaRPr sz="13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	Our Agbot team was able to create another folder and clean up some duplicate files for a startup sequence. This allowed us to narrow down our error codes and where they were coming from. Our team worked with a previous team lead of the project as he informed us a lot of files on the computer were unnecessary and not working properly. </a:t>
            </a:r>
            <a:endParaRPr sz="1300">
              <a:solidFill>
                <a:schemeClr val="dk1"/>
              </a:solidFill>
              <a:latin typeface="Times New Roman"/>
              <a:ea typeface="Times New Roman"/>
              <a:cs typeface="Times New Roman"/>
              <a:sym typeface="Times New Roman"/>
            </a:endParaRPr>
          </a:p>
          <a:p>
            <a:pPr indent="0" lvl="0" marL="0" rtl="0" algn="l">
              <a:lnSpc>
                <a:spcPct val="150000"/>
              </a:lnSpc>
              <a:spcBef>
                <a:spcPts val="1000"/>
              </a:spcBef>
              <a:spcAft>
                <a:spcPts val="1000"/>
              </a:spcAft>
              <a:buClr>
                <a:schemeClr val="dk1"/>
              </a:buClr>
              <a:buSzPts val="1100"/>
              <a:buFont typeface="Arial"/>
              <a:buNone/>
            </a:pPr>
            <a:r>
              <a:rPr lang="en" sz="1300">
                <a:solidFill>
                  <a:schemeClr val="dk1"/>
                </a:solidFill>
                <a:latin typeface="Times New Roman"/>
                <a:ea typeface="Times New Roman"/>
                <a:cs typeface="Times New Roman"/>
                <a:sym typeface="Times New Roman"/>
              </a:rPr>
              <a:t>	Overall, this project was a look at how projects are done in the workforce. Engineers work on projects that combine multiple subsystems that do various tasks and these systems must be integrated properly for the project to be successful.</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cdc6e7f639_1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cdc6e7f639_1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cdc6e7f639_2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cdc6e7f639_2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cdc6e7f639_7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cdc6e7f639_7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cdc6e7f639_7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cdc6e7f639_7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cdc6e7f639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cdc6e7f639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cdc6e7f639_1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cdc6e7f639_1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cdc6e7f639_7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cdc6e7f639_7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cdc6e7f639_7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cdc6e7f639_7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cdc6e7f639_7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cdc6e7f639_7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600">
                <a:solidFill>
                  <a:schemeClr val="dk1"/>
                </a:solidFill>
                <a:latin typeface="Times New Roman"/>
                <a:ea typeface="Times New Roman"/>
                <a:cs typeface="Times New Roman"/>
                <a:sym typeface="Times New Roman"/>
              </a:rPr>
              <a:t>We started with two options, either utilizing the current RTK system or purchasing a new system. We ultimately decided to keep the current RTK system as it was the best option from a cost and time perspective, though there was a knowledge barrier and some software issues that we have encountered.</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cdc6e7f639_7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cdc6e7f639_7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sz="1600">
                <a:solidFill>
                  <a:schemeClr val="dk1"/>
                </a:solidFill>
                <a:latin typeface="Times New Roman"/>
                <a:ea typeface="Times New Roman"/>
                <a:cs typeface="Times New Roman"/>
                <a:sym typeface="Times New Roman"/>
              </a:rPr>
              <a:t>This is our Pugh Matrix for the on-board GPS.  We decided early on that it would be best to utilize the current hardware for our GPS and RTK systems as we found there were more benefits compared to purchasing a new system.</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 name="Google Shape;56;p14"/>
          <p:cNvGrpSpPr/>
          <p:nvPr/>
        </p:nvGrpSpPr>
        <p:grpSpPr>
          <a:xfrm>
            <a:off x="0" y="490"/>
            <a:ext cx="5153705" cy="5134399"/>
            <a:chOff x="0" y="75"/>
            <a:chExt cx="5153705" cy="5152950"/>
          </a:xfrm>
        </p:grpSpPr>
        <p:sp>
          <p:nvSpPr>
            <p:cNvPr id="57" name="Google Shape;57;p14"/>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14"/>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62" name="Google Shape;62;p14"/>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63" name="Google Shape;6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4" name="Shape 64"/>
        <p:cNvGrpSpPr/>
        <p:nvPr/>
      </p:nvGrpSpPr>
      <p:grpSpPr>
        <a:xfrm>
          <a:off x="0" y="0"/>
          <a:ext cx="0" cy="0"/>
          <a:chOff x="0" y="0"/>
          <a:chExt cx="0" cy="0"/>
        </a:xfrm>
      </p:grpSpPr>
      <p:grpSp>
        <p:nvGrpSpPr>
          <p:cNvPr id="65" name="Google Shape;65;p15"/>
          <p:cNvGrpSpPr/>
          <p:nvPr/>
        </p:nvGrpSpPr>
        <p:grpSpPr>
          <a:xfrm>
            <a:off x="4406400" y="0"/>
            <a:ext cx="4737600" cy="5143065"/>
            <a:chOff x="4406400" y="0"/>
            <a:chExt cx="4737600" cy="5143065"/>
          </a:xfrm>
        </p:grpSpPr>
        <p:sp>
          <p:nvSpPr>
            <p:cNvPr id="66" name="Google Shape;66;p1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15"/>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5" name="Google Shape;85;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6" name="Shape 86"/>
        <p:cNvGrpSpPr/>
        <p:nvPr/>
      </p:nvGrpSpPr>
      <p:grpSpPr>
        <a:xfrm>
          <a:off x="0" y="0"/>
          <a:ext cx="0" cy="0"/>
          <a:chOff x="0" y="0"/>
          <a:chExt cx="0" cy="0"/>
        </a:xfrm>
      </p:grpSpPr>
      <p:grpSp>
        <p:nvGrpSpPr>
          <p:cNvPr id="87" name="Google Shape;87;p16"/>
          <p:cNvGrpSpPr/>
          <p:nvPr/>
        </p:nvGrpSpPr>
        <p:grpSpPr>
          <a:xfrm>
            <a:off x="0" y="381001"/>
            <a:ext cx="1037850" cy="1016287"/>
            <a:chOff x="0" y="381001"/>
            <a:chExt cx="1037850" cy="1016287"/>
          </a:xfrm>
        </p:grpSpPr>
        <p:sp>
          <p:nvSpPr>
            <p:cNvPr id="88" name="Google Shape;88;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1" name="Google Shape;91;p1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2" name="Google Shape;92;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3" name="Shape 93"/>
        <p:cNvGrpSpPr/>
        <p:nvPr/>
      </p:nvGrpSpPr>
      <p:grpSpPr>
        <a:xfrm>
          <a:off x="0" y="0"/>
          <a:ext cx="0" cy="0"/>
          <a:chOff x="0" y="0"/>
          <a:chExt cx="0" cy="0"/>
        </a:xfrm>
      </p:grpSpPr>
      <p:grpSp>
        <p:nvGrpSpPr>
          <p:cNvPr id="94" name="Google Shape;94;p17"/>
          <p:cNvGrpSpPr/>
          <p:nvPr/>
        </p:nvGrpSpPr>
        <p:grpSpPr>
          <a:xfrm>
            <a:off x="0" y="381001"/>
            <a:ext cx="1037850" cy="1016287"/>
            <a:chOff x="0" y="381001"/>
            <a:chExt cx="1037850" cy="1016287"/>
          </a:xfrm>
        </p:grpSpPr>
        <p:sp>
          <p:nvSpPr>
            <p:cNvPr id="95" name="Google Shape;95;p1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 name="Google Shape;97;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8" name="Google Shape;98;p17"/>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9" name="Google Shape;99;p17"/>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0" name="Google Shape;100;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 name="Shape 101"/>
        <p:cNvGrpSpPr/>
        <p:nvPr/>
      </p:nvGrpSpPr>
      <p:grpSpPr>
        <a:xfrm>
          <a:off x="0" y="0"/>
          <a:ext cx="0" cy="0"/>
          <a:chOff x="0" y="0"/>
          <a:chExt cx="0" cy="0"/>
        </a:xfrm>
      </p:grpSpPr>
      <p:grpSp>
        <p:nvGrpSpPr>
          <p:cNvPr id="102" name="Google Shape;102;p18"/>
          <p:cNvGrpSpPr/>
          <p:nvPr/>
        </p:nvGrpSpPr>
        <p:grpSpPr>
          <a:xfrm>
            <a:off x="0" y="381001"/>
            <a:ext cx="1037850" cy="1016287"/>
            <a:chOff x="0" y="381001"/>
            <a:chExt cx="1037850" cy="1016287"/>
          </a:xfrm>
        </p:grpSpPr>
        <p:sp>
          <p:nvSpPr>
            <p:cNvPr id="103" name="Google Shape;103;p1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06" name="Google Shape;106;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7" name="Shape 107"/>
        <p:cNvGrpSpPr/>
        <p:nvPr/>
      </p:nvGrpSpPr>
      <p:grpSpPr>
        <a:xfrm>
          <a:off x="0" y="0"/>
          <a:ext cx="0" cy="0"/>
          <a:chOff x="0" y="0"/>
          <a:chExt cx="0" cy="0"/>
        </a:xfrm>
      </p:grpSpPr>
      <p:grpSp>
        <p:nvGrpSpPr>
          <p:cNvPr id="108" name="Google Shape;108;p19"/>
          <p:cNvGrpSpPr/>
          <p:nvPr/>
        </p:nvGrpSpPr>
        <p:grpSpPr>
          <a:xfrm>
            <a:off x="0" y="381001"/>
            <a:ext cx="1037850" cy="1016287"/>
            <a:chOff x="0" y="381001"/>
            <a:chExt cx="1037850" cy="1016287"/>
          </a:xfrm>
        </p:grpSpPr>
        <p:sp>
          <p:nvSpPr>
            <p:cNvPr id="109" name="Google Shape;109;p1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9"/>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2" name="Google Shape;112;p19"/>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3" name="Google Shape;113;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4" name="Shape 114"/>
        <p:cNvGrpSpPr/>
        <p:nvPr/>
      </p:nvGrpSpPr>
      <p:grpSpPr>
        <a:xfrm>
          <a:off x="0" y="0"/>
          <a:ext cx="0" cy="0"/>
          <a:chOff x="0" y="0"/>
          <a:chExt cx="0" cy="0"/>
        </a:xfrm>
      </p:grpSpPr>
      <p:grpSp>
        <p:nvGrpSpPr>
          <p:cNvPr id="115" name="Google Shape;115;p20"/>
          <p:cNvGrpSpPr/>
          <p:nvPr/>
        </p:nvGrpSpPr>
        <p:grpSpPr>
          <a:xfrm>
            <a:off x="4406400" y="0"/>
            <a:ext cx="4737600" cy="5143500"/>
            <a:chOff x="4406400" y="0"/>
            <a:chExt cx="4737600" cy="5143500"/>
          </a:xfrm>
        </p:grpSpPr>
        <p:sp>
          <p:nvSpPr>
            <p:cNvPr id="116" name="Google Shape;116;p20"/>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0"/>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0"/>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0"/>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0"/>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0"/>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0"/>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0"/>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0"/>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0"/>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20"/>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5" name="Google Shape;135;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6" name="Shape 136"/>
        <p:cNvGrpSpPr/>
        <p:nvPr/>
      </p:nvGrpSpPr>
      <p:grpSpPr>
        <a:xfrm>
          <a:off x="0" y="0"/>
          <a:ext cx="0" cy="0"/>
          <a:chOff x="0" y="0"/>
          <a:chExt cx="0" cy="0"/>
        </a:xfrm>
      </p:grpSpPr>
      <p:grpSp>
        <p:nvGrpSpPr>
          <p:cNvPr id="137" name="Google Shape;137;p21"/>
          <p:cNvGrpSpPr/>
          <p:nvPr/>
        </p:nvGrpSpPr>
        <p:grpSpPr>
          <a:xfrm>
            <a:off x="0" y="381001"/>
            <a:ext cx="1037850" cy="1016287"/>
            <a:chOff x="0" y="381001"/>
            <a:chExt cx="1037850" cy="1016287"/>
          </a:xfrm>
        </p:grpSpPr>
        <p:sp>
          <p:nvSpPr>
            <p:cNvPr id="138" name="Google Shape;138;p2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21"/>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41" name="Google Shape;141;p21"/>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2" name="Google Shape;142;p21"/>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43" name="Google Shape;143;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4" name="Shape 144"/>
        <p:cNvGrpSpPr/>
        <p:nvPr/>
      </p:nvGrpSpPr>
      <p:grpSpPr>
        <a:xfrm>
          <a:off x="0" y="0"/>
          <a:ext cx="0" cy="0"/>
          <a:chOff x="0" y="0"/>
          <a:chExt cx="0" cy="0"/>
        </a:xfrm>
      </p:grpSpPr>
      <p:grpSp>
        <p:nvGrpSpPr>
          <p:cNvPr id="145" name="Google Shape;145;p22"/>
          <p:cNvGrpSpPr/>
          <p:nvPr/>
        </p:nvGrpSpPr>
        <p:grpSpPr>
          <a:xfrm>
            <a:off x="0" y="4128572"/>
            <a:ext cx="698925" cy="684657"/>
            <a:chOff x="0" y="3785672"/>
            <a:chExt cx="698925" cy="684657"/>
          </a:xfrm>
        </p:grpSpPr>
        <p:sp>
          <p:nvSpPr>
            <p:cNvPr id="146" name="Google Shape;146;p22"/>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2"/>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22"/>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9" name="Google Shape;14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50" name="Shape 150"/>
        <p:cNvGrpSpPr/>
        <p:nvPr/>
      </p:nvGrpSpPr>
      <p:grpSpPr>
        <a:xfrm>
          <a:off x="0" y="0"/>
          <a:ext cx="0" cy="0"/>
          <a:chOff x="0" y="0"/>
          <a:chExt cx="0" cy="0"/>
        </a:xfrm>
      </p:grpSpPr>
      <p:grpSp>
        <p:nvGrpSpPr>
          <p:cNvPr id="151" name="Google Shape;151;p23"/>
          <p:cNvGrpSpPr/>
          <p:nvPr/>
        </p:nvGrpSpPr>
        <p:grpSpPr>
          <a:xfrm>
            <a:off x="4406400" y="0"/>
            <a:ext cx="4737600" cy="5143065"/>
            <a:chOff x="4406400" y="0"/>
            <a:chExt cx="4737600" cy="5143065"/>
          </a:xfrm>
        </p:grpSpPr>
        <p:sp>
          <p:nvSpPr>
            <p:cNvPr id="152" name="Google Shape;152;p2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23"/>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71" name="Google Shape;171;p23"/>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72" name="Google Shape;17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3" name="Shape 173"/>
        <p:cNvGrpSpPr/>
        <p:nvPr/>
      </p:nvGrpSpPr>
      <p:grpSpPr>
        <a:xfrm>
          <a:off x="0" y="0"/>
          <a:ext cx="0" cy="0"/>
          <a:chOff x="0" y="0"/>
          <a:chExt cx="0" cy="0"/>
        </a:xfrm>
      </p:grpSpPr>
      <p:sp>
        <p:nvSpPr>
          <p:cNvPr id="174" name="Google Shape;17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9" name="Shape 179"/>
        <p:cNvGrpSpPr/>
        <p:nvPr/>
      </p:nvGrpSpPr>
      <p:grpSpPr>
        <a:xfrm>
          <a:off x="0" y="0"/>
          <a:ext cx="0" cy="0"/>
          <a:chOff x="0" y="0"/>
          <a:chExt cx="0" cy="0"/>
        </a:xfrm>
      </p:grpSpPr>
      <p:sp>
        <p:nvSpPr>
          <p:cNvPr id="180" name="Google Shape;180;p26"/>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 name="Google Shape;181;p26"/>
          <p:cNvGrpSpPr/>
          <p:nvPr/>
        </p:nvGrpSpPr>
        <p:grpSpPr>
          <a:xfrm>
            <a:off x="0" y="490"/>
            <a:ext cx="5153705" cy="5134399"/>
            <a:chOff x="0" y="75"/>
            <a:chExt cx="5153705" cy="5152950"/>
          </a:xfrm>
        </p:grpSpPr>
        <p:sp>
          <p:nvSpPr>
            <p:cNvPr id="182" name="Google Shape;182;p26"/>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6"/>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6"/>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6"/>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26"/>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87" name="Google Shape;187;p26"/>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8" name="Google Shape;188;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9" name="Shape 189"/>
        <p:cNvGrpSpPr/>
        <p:nvPr/>
      </p:nvGrpSpPr>
      <p:grpSpPr>
        <a:xfrm>
          <a:off x="0" y="0"/>
          <a:ext cx="0" cy="0"/>
          <a:chOff x="0" y="0"/>
          <a:chExt cx="0" cy="0"/>
        </a:xfrm>
      </p:grpSpPr>
      <p:grpSp>
        <p:nvGrpSpPr>
          <p:cNvPr id="190" name="Google Shape;190;p27"/>
          <p:cNvGrpSpPr/>
          <p:nvPr/>
        </p:nvGrpSpPr>
        <p:grpSpPr>
          <a:xfrm>
            <a:off x="4406400" y="0"/>
            <a:ext cx="4737600" cy="5143065"/>
            <a:chOff x="4406400" y="0"/>
            <a:chExt cx="4737600" cy="5143065"/>
          </a:xfrm>
        </p:grpSpPr>
        <p:sp>
          <p:nvSpPr>
            <p:cNvPr id="191" name="Google Shape;191;p27"/>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7"/>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7"/>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7"/>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7"/>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7"/>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7"/>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7"/>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7"/>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7"/>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7"/>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7"/>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7"/>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7"/>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7"/>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7"/>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27"/>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0" name="Google Shape;210;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1" name="Shape 211"/>
        <p:cNvGrpSpPr/>
        <p:nvPr/>
      </p:nvGrpSpPr>
      <p:grpSpPr>
        <a:xfrm>
          <a:off x="0" y="0"/>
          <a:ext cx="0" cy="0"/>
          <a:chOff x="0" y="0"/>
          <a:chExt cx="0" cy="0"/>
        </a:xfrm>
      </p:grpSpPr>
      <p:grpSp>
        <p:nvGrpSpPr>
          <p:cNvPr id="212" name="Google Shape;212;p28"/>
          <p:cNvGrpSpPr/>
          <p:nvPr/>
        </p:nvGrpSpPr>
        <p:grpSpPr>
          <a:xfrm>
            <a:off x="0" y="381001"/>
            <a:ext cx="1037850" cy="1016287"/>
            <a:chOff x="0" y="381001"/>
            <a:chExt cx="1037850" cy="1016287"/>
          </a:xfrm>
        </p:grpSpPr>
        <p:sp>
          <p:nvSpPr>
            <p:cNvPr id="213" name="Google Shape;213;p2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 name="Google Shape;215;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16" name="Google Shape;216;p2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17" name="Google Shape;217;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8" name="Shape 218"/>
        <p:cNvGrpSpPr/>
        <p:nvPr/>
      </p:nvGrpSpPr>
      <p:grpSpPr>
        <a:xfrm>
          <a:off x="0" y="0"/>
          <a:ext cx="0" cy="0"/>
          <a:chOff x="0" y="0"/>
          <a:chExt cx="0" cy="0"/>
        </a:xfrm>
      </p:grpSpPr>
      <p:grpSp>
        <p:nvGrpSpPr>
          <p:cNvPr id="219" name="Google Shape;219;p29"/>
          <p:cNvGrpSpPr/>
          <p:nvPr/>
        </p:nvGrpSpPr>
        <p:grpSpPr>
          <a:xfrm>
            <a:off x="0" y="381001"/>
            <a:ext cx="1037850" cy="1016287"/>
            <a:chOff x="0" y="381001"/>
            <a:chExt cx="1037850" cy="1016287"/>
          </a:xfrm>
        </p:grpSpPr>
        <p:sp>
          <p:nvSpPr>
            <p:cNvPr id="220" name="Google Shape;220;p2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23" name="Google Shape;223;p29"/>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24" name="Google Shape;224;p29"/>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25" name="Google Shape;225;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6" name="Shape 226"/>
        <p:cNvGrpSpPr/>
        <p:nvPr/>
      </p:nvGrpSpPr>
      <p:grpSpPr>
        <a:xfrm>
          <a:off x="0" y="0"/>
          <a:ext cx="0" cy="0"/>
          <a:chOff x="0" y="0"/>
          <a:chExt cx="0" cy="0"/>
        </a:xfrm>
      </p:grpSpPr>
      <p:grpSp>
        <p:nvGrpSpPr>
          <p:cNvPr id="227" name="Google Shape;227;p30"/>
          <p:cNvGrpSpPr/>
          <p:nvPr/>
        </p:nvGrpSpPr>
        <p:grpSpPr>
          <a:xfrm>
            <a:off x="0" y="381001"/>
            <a:ext cx="1037850" cy="1016287"/>
            <a:chOff x="0" y="381001"/>
            <a:chExt cx="1037850" cy="1016287"/>
          </a:xfrm>
        </p:grpSpPr>
        <p:sp>
          <p:nvSpPr>
            <p:cNvPr id="228" name="Google Shape;228;p3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 name="Google Shape;230;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31" name="Google Shape;231;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32" name="Shape 232"/>
        <p:cNvGrpSpPr/>
        <p:nvPr/>
      </p:nvGrpSpPr>
      <p:grpSpPr>
        <a:xfrm>
          <a:off x="0" y="0"/>
          <a:ext cx="0" cy="0"/>
          <a:chOff x="0" y="0"/>
          <a:chExt cx="0" cy="0"/>
        </a:xfrm>
      </p:grpSpPr>
      <p:grpSp>
        <p:nvGrpSpPr>
          <p:cNvPr id="233" name="Google Shape;233;p31"/>
          <p:cNvGrpSpPr/>
          <p:nvPr/>
        </p:nvGrpSpPr>
        <p:grpSpPr>
          <a:xfrm>
            <a:off x="0" y="381001"/>
            <a:ext cx="1037850" cy="1016287"/>
            <a:chOff x="0" y="381001"/>
            <a:chExt cx="1037850" cy="1016287"/>
          </a:xfrm>
        </p:grpSpPr>
        <p:sp>
          <p:nvSpPr>
            <p:cNvPr id="234" name="Google Shape;234;p3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p31"/>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37" name="Google Shape;237;p31"/>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38" name="Google Shape;238;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39" name="Shape 239"/>
        <p:cNvGrpSpPr/>
        <p:nvPr/>
      </p:nvGrpSpPr>
      <p:grpSpPr>
        <a:xfrm>
          <a:off x="0" y="0"/>
          <a:ext cx="0" cy="0"/>
          <a:chOff x="0" y="0"/>
          <a:chExt cx="0" cy="0"/>
        </a:xfrm>
      </p:grpSpPr>
      <p:grpSp>
        <p:nvGrpSpPr>
          <p:cNvPr id="240" name="Google Shape;240;p32"/>
          <p:cNvGrpSpPr/>
          <p:nvPr/>
        </p:nvGrpSpPr>
        <p:grpSpPr>
          <a:xfrm>
            <a:off x="4406400" y="0"/>
            <a:ext cx="4737600" cy="5143500"/>
            <a:chOff x="4406400" y="0"/>
            <a:chExt cx="4737600" cy="5143500"/>
          </a:xfrm>
        </p:grpSpPr>
        <p:sp>
          <p:nvSpPr>
            <p:cNvPr id="241" name="Google Shape;241;p32"/>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2"/>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2"/>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2"/>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2"/>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2"/>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2"/>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2"/>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2"/>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2"/>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2"/>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2"/>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2"/>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2"/>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2"/>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2"/>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 name="Google Shape;259;p32"/>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60" name="Google Shape;260;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61" name="Shape 261"/>
        <p:cNvGrpSpPr/>
        <p:nvPr/>
      </p:nvGrpSpPr>
      <p:grpSpPr>
        <a:xfrm>
          <a:off x="0" y="0"/>
          <a:ext cx="0" cy="0"/>
          <a:chOff x="0" y="0"/>
          <a:chExt cx="0" cy="0"/>
        </a:xfrm>
      </p:grpSpPr>
      <p:grpSp>
        <p:nvGrpSpPr>
          <p:cNvPr id="262" name="Google Shape;262;p33"/>
          <p:cNvGrpSpPr/>
          <p:nvPr/>
        </p:nvGrpSpPr>
        <p:grpSpPr>
          <a:xfrm>
            <a:off x="0" y="381001"/>
            <a:ext cx="1037850" cy="1016287"/>
            <a:chOff x="0" y="381001"/>
            <a:chExt cx="1037850" cy="1016287"/>
          </a:xfrm>
        </p:grpSpPr>
        <p:sp>
          <p:nvSpPr>
            <p:cNvPr id="263" name="Google Shape;263;p3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 name="Google Shape;265;p33"/>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66" name="Google Shape;266;p33"/>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267" name="Google Shape;267;p33"/>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68" name="Google Shape;268;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9" name="Shape 269"/>
        <p:cNvGrpSpPr/>
        <p:nvPr/>
      </p:nvGrpSpPr>
      <p:grpSpPr>
        <a:xfrm>
          <a:off x="0" y="0"/>
          <a:ext cx="0" cy="0"/>
          <a:chOff x="0" y="0"/>
          <a:chExt cx="0" cy="0"/>
        </a:xfrm>
      </p:grpSpPr>
      <p:grpSp>
        <p:nvGrpSpPr>
          <p:cNvPr id="270" name="Google Shape;270;p34"/>
          <p:cNvGrpSpPr/>
          <p:nvPr/>
        </p:nvGrpSpPr>
        <p:grpSpPr>
          <a:xfrm>
            <a:off x="0" y="4128572"/>
            <a:ext cx="698925" cy="684657"/>
            <a:chOff x="0" y="3785672"/>
            <a:chExt cx="698925" cy="684657"/>
          </a:xfrm>
        </p:grpSpPr>
        <p:sp>
          <p:nvSpPr>
            <p:cNvPr id="271" name="Google Shape;271;p34"/>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4"/>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 name="Google Shape;273;p34"/>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274" name="Google Shape;274;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5" name="Shape 275"/>
        <p:cNvGrpSpPr/>
        <p:nvPr/>
      </p:nvGrpSpPr>
      <p:grpSpPr>
        <a:xfrm>
          <a:off x="0" y="0"/>
          <a:ext cx="0" cy="0"/>
          <a:chOff x="0" y="0"/>
          <a:chExt cx="0" cy="0"/>
        </a:xfrm>
      </p:grpSpPr>
      <p:grpSp>
        <p:nvGrpSpPr>
          <p:cNvPr id="276" name="Google Shape;276;p35"/>
          <p:cNvGrpSpPr/>
          <p:nvPr/>
        </p:nvGrpSpPr>
        <p:grpSpPr>
          <a:xfrm>
            <a:off x="4406400" y="0"/>
            <a:ext cx="4737600" cy="5143065"/>
            <a:chOff x="4406400" y="0"/>
            <a:chExt cx="4737600" cy="5143065"/>
          </a:xfrm>
        </p:grpSpPr>
        <p:sp>
          <p:nvSpPr>
            <p:cNvPr id="277" name="Google Shape;277;p3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5"/>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5"/>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5"/>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5"/>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5"/>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5"/>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5"/>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5"/>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5"/>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5"/>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5"/>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5"/>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5" name="Google Shape;295;p35"/>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96" name="Google Shape;296;p35"/>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97" name="Google Shape;297;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98" name="Shape 298"/>
        <p:cNvGrpSpPr/>
        <p:nvPr/>
      </p:nvGrpSpPr>
      <p:grpSpPr>
        <a:xfrm>
          <a:off x="0" y="0"/>
          <a:ext cx="0" cy="0"/>
          <a:chOff x="0" y="0"/>
          <a:chExt cx="0" cy="0"/>
        </a:xfrm>
      </p:grpSpPr>
      <p:sp>
        <p:nvSpPr>
          <p:cNvPr id="299" name="Google Shape;299;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1.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175" name="Shape 175"/>
        <p:cNvGrpSpPr/>
        <p:nvPr/>
      </p:nvGrpSpPr>
      <p:grpSpPr>
        <a:xfrm>
          <a:off x="0" y="0"/>
          <a:ext cx="0" cy="0"/>
          <a:chOff x="0" y="0"/>
          <a:chExt cx="0" cy="0"/>
        </a:xfrm>
      </p:grpSpPr>
      <p:sp>
        <p:nvSpPr>
          <p:cNvPr id="176" name="Google Shape;176;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177" name="Google Shape;177;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178" name="Google Shape;178;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hyperlink" Target="mailto:soanwar@iupui.edu" TargetMode="External"/><Relationship Id="rId4" Type="http://schemas.openxmlformats.org/officeDocument/2006/relationships/hyperlink" Target="mailto:shayests@iupui.edu" TargetMode="External"/><Relationship Id="rId5" Type="http://schemas.openxmlformats.org/officeDocument/2006/relationships/image" Target="../media/image10.png"/><Relationship Id="rId6"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7"/>
          <p:cNvSpPr txBox="1"/>
          <p:nvPr>
            <p:ph idx="1" type="subTitle"/>
          </p:nvPr>
        </p:nvSpPr>
        <p:spPr>
          <a:xfrm>
            <a:off x="532950" y="2688850"/>
            <a:ext cx="8078100" cy="506100"/>
          </a:xfrm>
          <a:prstGeom prst="rect">
            <a:avLst/>
          </a:prstGeom>
        </p:spPr>
        <p:txBody>
          <a:bodyPr anchorCtr="0" anchor="t" bIns="91425" lIns="91425" spcFirstLastPara="1" rIns="91425" wrap="square" tIns="91425">
            <a:noAutofit/>
          </a:bodyPr>
          <a:lstStyle/>
          <a:p>
            <a:pPr indent="0" lvl="0" marL="0" marR="101600" rtl="0" algn="ctr">
              <a:lnSpc>
                <a:spcPct val="87000"/>
              </a:lnSpc>
              <a:spcBef>
                <a:spcPts val="0"/>
              </a:spcBef>
              <a:spcAft>
                <a:spcPts val="0"/>
              </a:spcAft>
              <a:buSzPts val="275"/>
              <a:buNone/>
            </a:pPr>
            <a:r>
              <a:rPr lang="en" sz="1800"/>
              <a:t>Sponsors: </a:t>
            </a:r>
            <a:endParaRPr i="1" sz="1800"/>
          </a:p>
          <a:p>
            <a:pPr indent="0" lvl="0" marL="0" marR="101600" rtl="0" algn="ctr">
              <a:lnSpc>
                <a:spcPct val="87000"/>
              </a:lnSpc>
              <a:spcBef>
                <a:spcPts val="900"/>
              </a:spcBef>
              <a:spcAft>
                <a:spcPts val="0"/>
              </a:spcAft>
              <a:buSzPts val="275"/>
              <a:buNone/>
            </a:pPr>
            <a:r>
              <a:rPr i="1" lang="en" sz="1800"/>
              <a:t> </a:t>
            </a:r>
            <a:r>
              <a:rPr b="1" lang="en" sz="1800"/>
              <a:t>Sohel Anwar</a:t>
            </a:r>
            <a:r>
              <a:rPr lang="en" sz="1800"/>
              <a:t> - </a:t>
            </a:r>
            <a:r>
              <a:rPr lang="en" sz="1800" u="sng">
                <a:hlinkClick r:id="rId3"/>
              </a:rPr>
              <a:t>soanwar@iupui.edu</a:t>
            </a:r>
            <a:r>
              <a:rPr lang="en" sz="1800"/>
              <a:t> (317) 274-7640</a:t>
            </a:r>
            <a:endParaRPr sz="1800"/>
          </a:p>
          <a:p>
            <a:pPr indent="0" lvl="0" marL="0" marR="101600" rtl="0" algn="ctr">
              <a:lnSpc>
                <a:spcPct val="87000"/>
              </a:lnSpc>
              <a:spcBef>
                <a:spcPts val="900"/>
              </a:spcBef>
              <a:spcAft>
                <a:spcPts val="0"/>
              </a:spcAft>
              <a:buClr>
                <a:schemeClr val="dk1"/>
              </a:buClr>
              <a:buSzPts val="275"/>
              <a:buFont typeface="Arial"/>
              <a:buNone/>
            </a:pPr>
            <a:r>
              <a:rPr lang="en" sz="1800"/>
              <a:t>&amp;</a:t>
            </a:r>
            <a:endParaRPr sz="1800"/>
          </a:p>
          <a:p>
            <a:pPr indent="0" lvl="0" marL="0" rtl="0" algn="ctr">
              <a:lnSpc>
                <a:spcPct val="87000"/>
              </a:lnSpc>
              <a:spcBef>
                <a:spcPts val="900"/>
              </a:spcBef>
              <a:spcAft>
                <a:spcPts val="0"/>
              </a:spcAft>
              <a:buSzPts val="275"/>
              <a:buNone/>
            </a:pPr>
            <a:r>
              <a:rPr b="1" lang="en" sz="1800"/>
              <a:t>Seemein Shayesteh</a:t>
            </a:r>
            <a:r>
              <a:rPr lang="en" sz="1800"/>
              <a:t> - </a:t>
            </a:r>
            <a:r>
              <a:rPr lang="en" sz="1800" u="sng">
                <a:hlinkClick r:id="rId4"/>
              </a:rPr>
              <a:t>shayests@iupui.edu</a:t>
            </a:r>
            <a:r>
              <a:rPr lang="en" sz="1800"/>
              <a:t> (317) 278-6211</a:t>
            </a:r>
            <a:endParaRPr sz="1800"/>
          </a:p>
          <a:p>
            <a:pPr indent="0" lvl="0" marL="0" rtl="0" algn="ctr">
              <a:lnSpc>
                <a:spcPct val="87000"/>
              </a:lnSpc>
              <a:spcBef>
                <a:spcPts val="600"/>
              </a:spcBef>
              <a:spcAft>
                <a:spcPts val="0"/>
              </a:spcAft>
              <a:buSzPts val="275"/>
              <a:buNone/>
            </a:pPr>
            <a:r>
              <a:t/>
            </a:r>
            <a:endParaRPr sz="1800"/>
          </a:p>
          <a:p>
            <a:pPr indent="0" lvl="0" marL="0" marR="190500" rtl="0" algn="ctr">
              <a:lnSpc>
                <a:spcPct val="95000"/>
              </a:lnSpc>
              <a:spcBef>
                <a:spcPts val="600"/>
              </a:spcBef>
              <a:spcAft>
                <a:spcPts val="200"/>
              </a:spcAft>
              <a:buClr>
                <a:schemeClr val="dk1"/>
              </a:buClr>
              <a:buSzPts val="275"/>
              <a:buFont typeface="Arial"/>
              <a:buNone/>
            </a:pPr>
            <a:r>
              <a:rPr lang="en" sz="1800"/>
              <a:t> John Baker, </a:t>
            </a:r>
            <a:r>
              <a:rPr lang="en" sz="1800"/>
              <a:t>Trevor Baxter, Ryan Knight, </a:t>
            </a:r>
            <a:r>
              <a:rPr lang="en" sz="1800"/>
              <a:t>Parth Patel, </a:t>
            </a:r>
            <a:r>
              <a:rPr lang="en" sz="1800"/>
              <a:t>Austin Van Haitsma</a:t>
            </a:r>
            <a:endParaRPr sz="1800"/>
          </a:p>
        </p:txBody>
      </p:sp>
      <p:sp>
        <p:nvSpPr>
          <p:cNvPr id="305" name="Google Shape;305;p37"/>
          <p:cNvSpPr txBox="1"/>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sz="1000">
                <a:solidFill>
                  <a:srgbClr val="FFFFFF"/>
                </a:solidFill>
                <a:latin typeface="Lato"/>
                <a:ea typeface="Lato"/>
                <a:cs typeface="Lato"/>
                <a:sym typeface="Lato"/>
              </a:rPr>
              <a:t>‹#›</a:t>
            </a:fld>
            <a:endParaRPr sz="1000">
              <a:solidFill>
                <a:srgbClr val="FFFFFF"/>
              </a:solidFill>
              <a:latin typeface="Lato"/>
              <a:ea typeface="Lato"/>
              <a:cs typeface="Lato"/>
              <a:sym typeface="Lato"/>
            </a:endParaRPr>
          </a:p>
        </p:txBody>
      </p:sp>
      <p:pic>
        <p:nvPicPr>
          <p:cNvPr id="306" name="Google Shape;306;p37"/>
          <p:cNvPicPr preferRelativeResize="0"/>
          <p:nvPr/>
        </p:nvPicPr>
        <p:blipFill>
          <a:blip r:embed="rId5">
            <a:alphaModFix/>
          </a:blip>
          <a:stretch>
            <a:fillRect/>
          </a:stretch>
        </p:blipFill>
        <p:spPr>
          <a:xfrm flipH="1">
            <a:off x="5956625" y="959850"/>
            <a:ext cx="2308850" cy="2026274"/>
          </a:xfrm>
          <a:prstGeom prst="rect">
            <a:avLst/>
          </a:prstGeom>
          <a:noFill/>
          <a:ln>
            <a:noFill/>
          </a:ln>
        </p:spPr>
      </p:pic>
      <p:sp>
        <p:nvSpPr>
          <p:cNvPr id="307" name="Google Shape;307;p37"/>
          <p:cNvSpPr txBox="1"/>
          <p:nvPr>
            <p:ph type="ctrTitle"/>
          </p:nvPr>
        </p:nvSpPr>
        <p:spPr>
          <a:xfrm>
            <a:off x="2345700" y="388175"/>
            <a:ext cx="4452600" cy="2362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855"/>
              <a:t>Final Presentation for MEE AgBot 1</a:t>
            </a:r>
            <a:endParaRPr sz="2855"/>
          </a:p>
          <a:p>
            <a:pPr indent="0" lvl="0" marL="0" rtl="0" algn="ctr">
              <a:spcBef>
                <a:spcPts val="0"/>
              </a:spcBef>
              <a:spcAft>
                <a:spcPts val="0"/>
              </a:spcAft>
              <a:buNone/>
            </a:pPr>
            <a:r>
              <a:t/>
            </a:r>
            <a:endParaRPr sz="1333"/>
          </a:p>
          <a:p>
            <a:pPr indent="0" lvl="0" marL="0" rtl="0" algn="ctr">
              <a:spcBef>
                <a:spcPts val="0"/>
              </a:spcBef>
              <a:spcAft>
                <a:spcPts val="0"/>
              </a:spcAft>
              <a:buNone/>
            </a:pPr>
            <a:r>
              <a:rPr lang="en" sz="2444"/>
              <a:t>4/30/2021</a:t>
            </a:r>
            <a:endParaRPr sz="2444"/>
          </a:p>
        </p:txBody>
      </p:sp>
      <p:pic>
        <p:nvPicPr>
          <p:cNvPr id="308" name="Google Shape;308;p37"/>
          <p:cNvPicPr preferRelativeResize="0"/>
          <p:nvPr/>
        </p:nvPicPr>
        <p:blipFill>
          <a:blip r:embed="rId6">
            <a:alphaModFix/>
          </a:blip>
          <a:stretch>
            <a:fillRect/>
          </a:stretch>
        </p:blipFill>
        <p:spPr>
          <a:xfrm>
            <a:off x="813800" y="975175"/>
            <a:ext cx="2491724" cy="19956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6"/>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a:t>
            </a:r>
            <a:r>
              <a:rPr lang="en"/>
              <a:t>Ryan Knight</a:t>
            </a:r>
            <a:endParaRPr/>
          </a:p>
        </p:txBody>
      </p:sp>
      <p:sp>
        <p:nvSpPr>
          <p:cNvPr id="380" name="Google Shape;380;p46"/>
          <p:cNvSpPr txBox="1"/>
          <p:nvPr>
            <p:ph idx="1" type="body"/>
          </p:nvPr>
        </p:nvSpPr>
        <p:spPr>
          <a:xfrm>
            <a:off x="1011575" y="581650"/>
            <a:ext cx="8132400" cy="3704400"/>
          </a:xfrm>
          <a:prstGeom prst="rect">
            <a:avLst/>
          </a:prstGeom>
          <a:noFill/>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rgbClr val="FFFFFF"/>
              </a:buClr>
              <a:buSzPts val="2400"/>
              <a:buChar char="●"/>
            </a:pPr>
            <a:r>
              <a:rPr lang="en" sz="2400">
                <a:solidFill>
                  <a:srgbClr val="FFFFFF"/>
                </a:solidFill>
              </a:rPr>
              <a:t>Testing on individual subsystems first, then test all subsystems together to check AgBot functionality</a:t>
            </a:r>
            <a:endParaRPr sz="2400">
              <a:solidFill>
                <a:srgbClr val="FFFFFF"/>
              </a:solidFill>
            </a:endParaRPr>
          </a:p>
          <a:p>
            <a:pPr indent="-381000" lvl="0" marL="457200" rtl="0" algn="l">
              <a:lnSpc>
                <a:spcPct val="100000"/>
              </a:lnSpc>
              <a:spcBef>
                <a:spcPts val="1000"/>
              </a:spcBef>
              <a:spcAft>
                <a:spcPts val="0"/>
              </a:spcAft>
              <a:buClr>
                <a:srgbClr val="FFFFFF"/>
              </a:buClr>
              <a:buSzPts val="2400"/>
              <a:buChar char="●"/>
            </a:pPr>
            <a:r>
              <a:rPr lang="en" sz="2400">
                <a:solidFill>
                  <a:srgbClr val="FFFFFF"/>
                </a:solidFill>
              </a:rPr>
              <a:t>Testing site was not available for a majority of the semester, so indoor testing became extremely important</a:t>
            </a:r>
            <a:endParaRPr sz="2400">
              <a:solidFill>
                <a:srgbClr val="FFFFFF"/>
              </a:solidFill>
            </a:endParaRPr>
          </a:p>
          <a:p>
            <a:pPr indent="-381000" lvl="0" marL="457200" rtl="0" algn="l">
              <a:lnSpc>
                <a:spcPct val="100000"/>
              </a:lnSpc>
              <a:spcBef>
                <a:spcPts val="1000"/>
              </a:spcBef>
              <a:spcAft>
                <a:spcPts val="1000"/>
              </a:spcAft>
              <a:buClr>
                <a:srgbClr val="FFFFFF"/>
              </a:buClr>
              <a:buSzPts val="2400"/>
              <a:buChar char="●"/>
            </a:pPr>
            <a:r>
              <a:rPr lang="en" sz="2400">
                <a:solidFill>
                  <a:srgbClr val="FFFFFF"/>
                </a:solidFill>
              </a:rPr>
              <a:t>Work on RTK and speed sensor became top priority to finish before test site became available </a:t>
            </a:r>
            <a:endParaRPr sz="2400">
              <a:solidFill>
                <a:srgbClr val="FFFFFF"/>
              </a:solidFill>
            </a:endParaRPr>
          </a:p>
        </p:txBody>
      </p:sp>
      <p:pic>
        <p:nvPicPr>
          <p:cNvPr id="381" name="Google Shape;381;p46"/>
          <p:cNvPicPr preferRelativeResize="0"/>
          <p:nvPr/>
        </p:nvPicPr>
        <p:blipFill>
          <a:blip r:embed="rId3">
            <a:alphaModFix/>
          </a:blip>
          <a:stretch>
            <a:fillRect/>
          </a:stretch>
        </p:blipFill>
        <p:spPr>
          <a:xfrm rot="-5400000">
            <a:off x="5638662" y="3042988"/>
            <a:ext cx="1522600" cy="2179024"/>
          </a:xfrm>
          <a:prstGeom prst="rect">
            <a:avLst/>
          </a:prstGeom>
          <a:noFill/>
          <a:ln>
            <a:noFill/>
          </a:ln>
        </p:spPr>
      </p:pic>
      <p:pic>
        <p:nvPicPr>
          <p:cNvPr id="382" name="Google Shape;382;p46"/>
          <p:cNvPicPr preferRelativeResize="0"/>
          <p:nvPr/>
        </p:nvPicPr>
        <p:blipFill>
          <a:blip r:embed="rId4">
            <a:alphaModFix/>
          </a:blip>
          <a:stretch>
            <a:fillRect/>
          </a:stretch>
        </p:blipFill>
        <p:spPr>
          <a:xfrm>
            <a:off x="1615950" y="3371200"/>
            <a:ext cx="3310074" cy="1522600"/>
          </a:xfrm>
          <a:prstGeom prst="rect">
            <a:avLst/>
          </a:prstGeom>
          <a:noFill/>
          <a:ln>
            <a:noFill/>
          </a:ln>
        </p:spPr>
      </p:pic>
      <p:cxnSp>
        <p:nvCxnSpPr>
          <p:cNvPr id="383" name="Google Shape;383;p46"/>
          <p:cNvCxnSpPr/>
          <p:nvPr/>
        </p:nvCxnSpPr>
        <p:spPr>
          <a:xfrm>
            <a:off x="2282425" y="3876000"/>
            <a:ext cx="725700" cy="298500"/>
          </a:xfrm>
          <a:prstGeom prst="straightConnector1">
            <a:avLst/>
          </a:prstGeom>
          <a:noFill/>
          <a:ln cap="flat" cmpd="sng" w="9525">
            <a:solidFill>
              <a:srgbClr val="FFFFFF"/>
            </a:solidFill>
            <a:prstDash val="solid"/>
            <a:round/>
            <a:headEnd len="med" w="med" type="none"/>
            <a:tailEnd len="med" w="med" type="triangle"/>
          </a:ln>
        </p:spPr>
      </p:cxnSp>
      <p:sp>
        <p:nvSpPr>
          <p:cNvPr id="384" name="Google Shape;384;p46"/>
          <p:cNvSpPr txBox="1"/>
          <p:nvPr/>
        </p:nvSpPr>
        <p:spPr>
          <a:xfrm>
            <a:off x="1615950" y="3626150"/>
            <a:ext cx="1275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rgbClr val="FFFFFF"/>
                </a:solidFill>
                <a:latin typeface="Lato"/>
                <a:ea typeface="Lato"/>
                <a:cs typeface="Lato"/>
                <a:sym typeface="Lato"/>
              </a:rPr>
              <a:t>Speed Sensor Wire</a:t>
            </a:r>
            <a:endParaRPr b="1" sz="1000">
              <a:solidFill>
                <a:srgbClr val="FFFFFF"/>
              </a:solidFill>
              <a:latin typeface="Lato"/>
              <a:ea typeface="Lato"/>
              <a:cs typeface="Lato"/>
              <a:sym typeface="Lato"/>
            </a:endParaRPr>
          </a:p>
        </p:txBody>
      </p:sp>
      <p:sp>
        <p:nvSpPr>
          <p:cNvPr id="385" name="Google Shape;385;p46"/>
          <p:cNvSpPr txBox="1"/>
          <p:nvPr/>
        </p:nvSpPr>
        <p:spPr>
          <a:xfrm>
            <a:off x="6009250" y="3287450"/>
            <a:ext cx="927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rgbClr val="FFFFFF"/>
                </a:solidFill>
                <a:latin typeface="Lato"/>
                <a:ea typeface="Lato"/>
                <a:cs typeface="Lato"/>
                <a:sym typeface="Lato"/>
              </a:rPr>
              <a:t>RTK Sensor</a:t>
            </a:r>
            <a:endParaRPr b="1" sz="1000">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7"/>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Testing Procedure &amp; Results                                   Parth Patel</a:t>
            </a:r>
            <a:endParaRPr/>
          </a:p>
        </p:txBody>
      </p:sp>
      <p:sp>
        <p:nvSpPr>
          <p:cNvPr id="391" name="Google Shape;391;p47"/>
          <p:cNvSpPr txBox="1"/>
          <p:nvPr>
            <p:ph idx="1" type="body"/>
          </p:nvPr>
        </p:nvSpPr>
        <p:spPr>
          <a:xfrm>
            <a:off x="1020600" y="587525"/>
            <a:ext cx="8123400" cy="26790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400"/>
              <a:t>Speed sensor was tested by lifting up the AgBot and tapping into the speed sensor wire with an </a:t>
            </a:r>
            <a:r>
              <a:rPr lang="en" sz="2400"/>
              <a:t>oscilloscope.</a:t>
            </a:r>
            <a:endParaRPr sz="2400"/>
          </a:p>
          <a:p>
            <a:pPr indent="-381000" lvl="1" marL="914400" rtl="0" algn="l">
              <a:lnSpc>
                <a:spcPct val="100000"/>
              </a:lnSpc>
              <a:spcBef>
                <a:spcPts val="1000"/>
              </a:spcBef>
              <a:spcAft>
                <a:spcPts val="1000"/>
              </a:spcAft>
              <a:buSzPts val="2400"/>
              <a:buChar char="○"/>
            </a:pPr>
            <a:r>
              <a:rPr lang="en" sz="2400"/>
              <a:t>Able to understand the waveform output and where the speed data is located in the system</a:t>
            </a:r>
            <a:endParaRPr sz="2400"/>
          </a:p>
        </p:txBody>
      </p:sp>
      <p:pic>
        <p:nvPicPr>
          <p:cNvPr id="392" name="Google Shape;392;p47"/>
          <p:cNvPicPr preferRelativeResize="0"/>
          <p:nvPr/>
        </p:nvPicPr>
        <p:blipFill>
          <a:blip r:embed="rId3">
            <a:alphaModFix/>
          </a:blip>
          <a:stretch>
            <a:fillRect/>
          </a:stretch>
        </p:blipFill>
        <p:spPr>
          <a:xfrm>
            <a:off x="3273250" y="2571750"/>
            <a:ext cx="2597500" cy="2151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48"/>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Testing Procedure &amp; Results                                   Parth Patel</a:t>
            </a:r>
            <a:endParaRPr/>
          </a:p>
        </p:txBody>
      </p:sp>
      <p:sp>
        <p:nvSpPr>
          <p:cNvPr id="398" name="Google Shape;398;p48"/>
          <p:cNvSpPr txBox="1"/>
          <p:nvPr>
            <p:ph idx="1" type="body"/>
          </p:nvPr>
        </p:nvSpPr>
        <p:spPr>
          <a:xfrm>
            <a:off x="1030875" y="607950"/>
            <a:ext cx="7970400" cy="29112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400"/>
              <a:t>RTK data accuracy was tested by driving the AgBot in the parking lot and verifying the data on a laptop.</a:t>
            </a:r>
            <a:endParaRPr sz="2400"/>
          </a:p>
          <a:p>
            <a:pPr indent="-381000" lvl="1" marL="914400" rtl="0" algn="l">
              <a:lnSpc>
                <a:spcPct val="100000"/>
              </a:lnSpc>
              <a:spcBef>
                <a:spcPts val="1000"/>
              </a:spcBef>
              <a:spcAft>
                <a:spcPts val="0"/>
              </a:spcAft>
              <a:buSzPts val="2400"/>
              <a:buChar char="○"/>
            </a:pPr>
            <a:r>
              <a:rPr lang="en" sz="2400"/>
              <a:t>The GPS module was improved upon and reading a more accurate position of the AgBot</a:t>
            </a:r>
            <a:endParaRPr sz="2400"/>
          </a:p>
          <a:p>
            <a:pPr indent="0" lvl="0" marL="0" rtl="0" algn="l">
              <a:spcBef>
                <a:spcPts val="1000"/>
              </a:spcBef>
              <a:spcAft>
                <a:spcPts val="1600"/>
              </a:spcAft>
              <a:buNone/>
            </a:pPr>
            <a:r>
              <a:t/>
            </a:r>
            <a:endParaRPr/>
          </a:p>
        </p:txBody>
      </p:sp>
      <p:pic>
        <p:nvPicPr>
          <p:cNvPr id="399" name="Google Shape;399;p48"/>
          <p:cNvPicPr preferRelativeResize="0"/>
          <p:nvPr/>
        </p:nvPicPr>
        <p:blipFill>
          <a:blip r:embed="rId3">
            <a:alphaModFix/>
          </a:blip>
          <a:stretch>
            <a:fillRect/>
          </a:stretch>
        </p:blipFill>
        <p:spPr>
          <a:xfrm>
            <a:off x="2380225" y="2653400"/>
            <a:ext cx="4261110" cy="20146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9"/>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and Solutions                                          Parth Patel          </a:t>
            </a:r>
            <a:endParaRPr/>
          </a:p>
        </p:txBody>
      </p:sp>
      <p:sp>
        <p:nvSpPr>
          <p:cNvPr id="405" name="Google Shape;405;p49"/>
          <p:cNvSpPr txBox="1"/>
          <p:nvPr>
            <p:ph idx="1" type="body"/>
          </p:nvPr>
        </p:nvSpPr>
        <p:spPr>
          <a:xfrm>
            <a:off x="1023000" y="661050"/>
            <a:ext cx="8121000" cy="38214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rgbClr val="FFFFFF"/>
              </a:buClr>
              <a:buSzPts val="2400"/>
              <a:buChar char="●"/>
            </a:pPr>
            <a:r>
              <a:rPr lang="en" sz="2400">
                <a:solidFill>
                  <a:srgbClr val="FFFFFF"/>
                </a:solidFill>
              </a:rPr>
              <a:t>Vehicle engine would not start</a:t>
            </a:r>
            <a:endParaRPr sz="2400">
              <a:solidFill>
                <a:srgbClr val="FFFFFF"/>
              </a:solidFill>
            </a:endParaRPr>
          </a:p>
          <a:p>
            <a:pPr indent="-381000" lvl="1" marL="914400" rtl="0" algn="l">
              <a:lnSpc>
                <a:spcPct val="100000"/>
              </a:lnSpc>
              <a:spcBef>
                <a:spcPts val="1000"/>
              </a:spcBef>
              <a:spcAft>
                <a:spcPts val="0"/>
              </a:spcAft>
              <a:buClr>
                <a:srgbClr val="FFFFFF"/>
              </a:buClr>
              <a:buSzPts val="2400"/>
              <a:buChar char="○"/>
            </a:pPr>
            <a:r>
              <a:rPr lang="en" sz="2400">
                <a:solidFill>
                  <a:srgbClr val="FFFFFF"/>
                </a:solidFill>
              </a:rPr>
              <a:t>Replaced battery</a:t>
            </a:r>
            <a:endParaRPr sz="2400">
              <a:solidFill>
                <a:srgbClr val="FFFFFF"/>
              </a:solidFill>
            </a:endParaRPr>
          </a:p>
          <a:p>
            <a:pPr indent="-381000" lvl="0" marL="457200" rtl="0" algn="l">
              <a:lnSpc>
                <a:spcPct val="100000"/>
              </a:lnSpc>
              <a:spcBef>
                <a:spcPts val="1000"/>
              </a:spcBef>
              <a:spcAft>
                <a:spcPts val="0"/>
              </a:spcAft>
              <a:buClr>
                <a:srgbClr val="FFFFFF"/>
              </a:buClr>
              <a:buSzPts val="2400"/>
              <a:buChar char="●"/>
            </a:pPr>
            <a:r>
              <a:rPr lang="en" sz="2400">
                <a:solidFill>
                  <a:srgbClr val="FFFFFF"/>
                </a:solidFill>
              </a:rPr>
              <a:t>Mechanical system controlling </a:t>
            </a:r>
            <a:endParaRPr sz="2400">
              <a:solidFill>
                <a:srgbClr val="FFFFFF"/>
              </a:solidFill>
            </a:endParaRPr>
          </a:p>
          <a:p>
            <a:pPr indent="0" lvl="0" marL="457200" rtl="0" algn="l">
              <a:lnSpc>
                <a:spcPct val="100000"/>
              </a:lnSpc>
              <a:spcBef>
                <a:spcPts val="0"/>
              </a:spcBef>
              <a:spcAft>
                <a:spcPts val="0"/>
              </a:spcAft>
              <a:buNone/>
            </a:pPr>
            <a:r>
              <a:rPr lang="en" sz="2400">
                <a:solidFill>
                  <a:srgbClr val="FFFFFF"/>
                </a:solidFill>
              </a:rPr>
              <a:t>throttle sticking to a bearing</a:t>
            </a:r>
            <a:endParaRPr sz="2400">
              <a:solidFill>
                <a:srgbClr val="FFFFFF"/>
              </a:solidFill>
            </a:endParaRPr>
          </a:p>
          <a:p>
            <a:pPr indent="-381000" lvl="1" marL="914400" rtl="0" algn="l">
              <a:lnSpc>
                <a:spcPct val="100000"/>
              </a:lnSpc>
              <a:spcBef>
                <a:spcPts val="1000"/>
              </a:spcBef>
              <a:spcAft>
                <a:spcPts val="0"/>
              </a:spcAft>
              <a:buClr>
                <a:srgbClr val="FFFFFF"/>
              </a:buClr>
              <a:buSzPts val="2400"/>
              <a:buChar char="○"/>
            </a:pPr>
            <a:r>
              <a:rPr lang="en" sz="2400">
                <a:solidFill>
                  <a:srgbClr val="FFFFFF"/>
                </a:solidFill>
              </a:rPr>
              <a:t>With only testing scripts working in autonomous mode, this issue was still unsolved as it could be a  software error or hardware error</a:t>
            </a:r>
            <a:endParaRPr sz="2400">
              <a:solidFill>
                <a:srgbClr val="FFFFFF"/>
              </a:solidFill>
            </a:endParaRPr>
          </a:p>
          <a:p>
            <a:pPr indent="0" lvl="0" marL="0" rtl="0" algn="l">
              <a:lnSpc>
                <a:spcPct val="150000"/>
              </a:lnSpc>
              <a:spcBef>
                <a:spcPts val="1000"/>
              </a:spcBef>
              <a:spcAft>
                <a:spcPts val="1000"/>
              </a:spcAft>
              <a:buNone/>
            </a:pPr>
            <a:r>
              <a:t/>
            </a:r>
            <a:endParaRPr sz="2400">
              <a:solidFill>
                <a:srgbClr val="FFFFFF"/>
              </a:solidFill>
            </a:endParaRPr>
          </a:p>
        </p:txBody>
      </p:sp>
      <p:pic>
        <p:nvPicPr>
          <p:cNvPr id="406" name="Google Shape;406;p49"/>
          <p:cNvPicPr preferRelativeResize="0"/>
          <p:nvPr/>
        </p:nvPicPr>
        <p:blipFill>
          <a:blip r:embed="rId3">
            <a:alphaModFix/>
          </a:blip>
          <a:stretch>
            <a:fillRect/>
          </a:stretch>
        </p:blipFill>
        <p:spPr>
          <a:xfrm>
            <a:off x="6138468" y="591274"/>
            <a:ext cx="2581351" cy="1797851"/>
          </a:xfrm>
          <a:prstGeom prst="rect">
            <a:avLst/>
          </a:prstGeom>
          <a:noFill/>
          <a:ln>
            <a:noFill/>
          </a:ln>
        </p:spPr>
      </p:pic>
      <p:sp>
        <p:nvSpPr>
          <p:cNvPr id="407" name="Google Shape;407;p49"/>
          <p:cNvSpPr txBox="1"/>
          <p:nvPr/>
        </p:nvSpPr>
        <p:spPr>
          <a:xfrm>
            <a:off x="7037900" y="815075"/>
            <a:ext cx="89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Lato"/>
                <a:ea typeface="Lato"/>
                <a:cs typeface="Lato"/>
                <a:sym typeface="Lato"/>
              </a:rPr>
              <a:t>Battery</a:t>
            </a:r>
            <a:endParaRPr>
              <a:solidFill>
                <a:srgbClr val="FFFFFF"/>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50"/>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and Solutions                                          Parth Patel</a:t>
            </a:r>
            <a:endParaRPr/>
          </a:p>
        </p:txBody>
      </p:sp>
      <p:sp>
        <p:nvSpPr>
          <p:cNvPr id="413" name="Google Shape;413;p50"/>
          <p:cNvSpPr txBox="1"/>
          <p:nvPr>
            <p:ph idx="1" type="body"/>
          </p:nvPr>
        </p:nvSpPr>
        <p:spPr>
          <a:xfrm>
            <a:off x="1052550" y="608600"/>
            <a:ext cx="8091300" cy="42234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rgbClr val="FFFFFF"/>
              </a:buClr>
              <a:buSzPts val="2400"/>
              <a:buChar char="●"/>
            </a:pPr>
            <a:r>
              <a:rPr lang="en" sz="2400">
                <a:solidFill>
                  <a:srgbClr val="FFFFFF"/>
                </a:solidFill>
              </a:rPr>
              <a:t>On-board computer failing to boot up</a:t>
            </a:r>
            <a:endParaRPr sz="2400">
              <a:solidFill>
                <a:srgbClr val="FFFFFF"/>
              </a:solidFill>
            </a:endParaRPr>
          </a:p>
          <a:p>
            <a:pPr indent="-381000" lvl="1" marL="914400" rtl="0" algn="l">
              <a:lnSpc>
                <a:spcPct val="100000"/>
              </a:lnSpc>
              <a:spcBef>
                <a:spcPts val="1000"/>
              </a:spcBef>
              <a:spcAft>
                <a:spcPts val="0"/>
              </a:spcAft>
              <a:buClr>
                <a:srgbClr val="FFFFFF"/>
              </a:buClr>
              <a:buSzPts val="2400"/>
              <a:buChar char="○"/>
            </a:pPr>
            <a:r>
              <a:rPr lang="en" sz="2400">
                <a:solidFill>
                  <a:srgbClr val="FFFFFF"/>
                </a:solidFill>
              </a:rPr>
              <a:t>Replaced SATA cable, still slow to boot up and may be an issue of updating the computer.</a:t>
            </a:r>
            <a:endParaRPr sz="2400">
              <a:solidFill>
                <a:srgbClr val="FFFFFF"/>
              </a:solidFill>
            </a:endParaRPr>
          </a:p>
          <a:p>
            <a:pPr indent="-381000" lvl="0" marL="457200" rtl="0" algn="l">
              <a:lnSpc>
                <a:spcPct val="100000"/>
              </a:lnSpc>
              <a:spcBef>
                <a:spcPts val="1000"/>
              </a:spcBef>
              <a:spcAft>
                <a:spcPts val="0"/>
              </a:spcAft>
              <a:buClr>
                <a:srgbClr val="FFFFFF"/>
              </a:buClr>
              <a:buSzPts val="2400"/>
              <a:buChar char="●"/>
            </a:pPr>
            <a:r>
              <a:rPr lang="en" sz="2400">
                <a:solidFill>
                  <a:srgbClr val="FFFFFF"/>
                </a:solidFill>
              </a:rPr>
              <a:t>Unknown error codes after implementing every subsystem together</a:t>
            </a:r>
            <a:endParaRPr sz="2400">
              <a:solidFill>
                <a:srgbClr val="FFFFFF"/>
              </a:solidFill>
            </a:endParaRPr>
          </a:p>
          <a:p>
            <a:pPr indent="-381000" lvl="1" marL="914400" rtl="0" algn="l">
              <a:lnSpc>
                <a:spcPct val="100000"/>
              </a:lnSpc>
              <a:spcBef>
                <a:spcPts val="1000"/>
              </a:spcBef>
              <a:spcAft>
                <a:spcPts val="0"/>
              </a:spcAft>
              <a:buClr>
                <a:srgbClr val="FFFFFF"/>
              </a:buClr>
              <a:buSzPts val="2400"/>
              <a:buChar char="○"/>
            </a:pPr>
            <a:r>
              <a:rPr lang="en" sz="2400">
                <a:solidFill>
                  <a:srgbClr val="FFFFFF"/>
                </a:solidFill>
              </a:rPr>
              <a:t>Implemented 3 years ago and outdated, need to update the complete ROS package.</a:t>
            </a:r>
            <a:endParaRPr sz="2400">
              <a:solidFill>
                <a:srgbClr val="FFFFFF"/>
              </a:solidFill>
            </a:endParaRPr>
          </a:p>
          <a:p>
            <a:pPr indent="0" lvl="0" marL="0" rtl="0" algn="l">
              <a:spcBef>
                <a:spcPts val="10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51"/>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												</a:t>
            </a:r>
            <a:r>
              <a:rPr lang="en"/>
              <a:t>Trevor Baxter</a:t>
            </a:r>
            <a:endParaRPr/>
          </a:p>
        </p:txBody>
      </p:sp>
      <p:sp>
        <p:nvSpPr>
          <p:cNvPr id="419" name="Google Shape;419;p51"/>
          <p:cNvSpPr txBox="1"/>
          <p:nvPr>
            <p:ph idx="1" type="body"/>
          </p:nvPr>
        </p:nvSpPr>
        <p:spPr>
          <a:xfrm>
            <a:off x="1052550" y="597950"/>
            <a:ext cx="8091600" cy="40782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400"/>
              <a:t>Able to learn ROS to debug code from the current system</a:t>
            </a:r>
            <a:endParaRPr sz="2400"/>
          </a:p>
          <a:p>
            <a:pPr indent="-381000" lvl="0" marL="457200" rtl="0" algn="l">
              <a:lnSpc>
                <a:spcPct val="100000"/>
              </a:lnSpc>
              <a:spcBef>
                <a:spcPts val="1000"/>
              </a:spcBef>
              <a:spcAft>
                <a:spcPts val="0"/>
              </a:spcAft>
              <a:buSzPts val="2400"/>
              <a:buChar char="●"/>
            </a:pPr>
            <a:r>
              <a:rPr lang="en" sz="2400"/>
              <a:t>Able to clean up files and create a new </a:t>
            </a:r>
            <a:r>
              <a:rPr lang="en" sz="2400"/>
              <a:t>startup</a:t>
            </a:r>
            <a:r>
              <a:rPr lang="en" sz="2400"/>
              <a:t> file</a:t>
            </a:r>
            <a:endParaRPr sz="2400"/>
          </a:p>
          <a:p>
            <a:pPr indent="-381000" lvl="0" marL="457200" rtl="0" algn="l">
              <a:lnSpc>
                <a:spcPct val="100000"/>
              </a:lnSpc>
              <a:spcBef>
                <a:spcPts val="1000"/>
              </a:spcBef>
              <a:spcAft>
                <a:spcPts val="0"/>
              </a:spcAft>
              <a:buSzPts val="2400"/>
              <a:buChar char="●"/>
            </a:pPr>
            <a:r>
              <a:rPr lang="en" sz="2400"/>
              <a:t>Able to </a:t>
            </a:r>
            <a:r>
              <a:rPr lang="en" sz="2400"/>
              <a:t>understand</a:t>
            </a:r>
            <a:r>
              <a:rPr lang="en" sz="2400"/>
              <a:t> the on board speed sensor and output waveform</a:t>
            </a:r>
            <a:endParaRPr sz="2400"/>
          </a:p>
          <a:p>
            <a:pPr indent="-381000" lvl="0" marL="457200" rtl="0" algn="l">
              <a:lnSpc>
                <a:spcPct val="100000"/>
              </a:lnSpc>
              <a:spcBef>
                <a:spcPts val="1000"/>
              </a:spcBef>
              <a:spcAft>
                <a:spcPts val="0"/>
              </a:spcAft>
              <a:buSzPts val="2400"/>
              <a:buChar char="●"/>
            </a:pPr>
            <a:r>
              <a:rPr lang="en" sz="2400"/>
              <a:t>Able to </a:t>
            </a:r>
            <a:r>
              <a:rPr lang="en" sz="2400"/>
              <a:t>implement GPS module to have a more accurate reading on the AgBot</a:t>
            </a:r>
            <a:endParaRPr sz="2400"/>
          </a:p>
          <a:p>
            <a:pPr indent="-381000" lvl="0" marL="457200" rtl="0" algn="l">
              <a:lnSpc>
                <a:spcPct val="100000"/>
              </a:lnSpc>
              <a:spcBef>
                <a:spcPts val="1000"/>
              </a:spcBef>
              <a:spcAft>
                <a:spcPts val="1000"/>
              </a:spcAft>
              <a:buSzPts val="2400"/>
              <a:buChar char="●"/>
            </a:pPr>
            <a:r>
              <a:rPr lang="en" sz="2400"/>
              <a:t>Overall a great project to learn more about autonomous driving systems</a:t>
            </a:r>
            <a:endParaRPr sz="2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2"/>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										     </a:t>
            </a:r>
            <a:r>
              <a:rPr lang="en"/>
              <a:t>Trevor Baxter</a:t>
            </a:r>
            <a:endParaRPr/>
          </a:p>
        </p:txBody>
      </p:sp>
      <p:sp>
        <p:nvSpPr>
          <p:cNvPr id="425" name="Google Shape;425;p52"/>
          <p:cNvSpPr txBox="1"/>
          <p:nvPr>
            <p:ph idx="1" type="body"/>
          </p:nvPr>
        </p:nvSpPr>
        <p:spPr>
          <a:xfrm>
            <a:off x="1052550" y="613800"/>
            <a:ext cx="8091600" cy="35235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400"/>
              <a:t>Install Ubuntu 20.04 or the latest version</a:t>
            </a:r>
            <a:endParaRPr sz="100"/>
          </a:p>
          <a:p>
            <a:pPr indent="-381000" lvl="0" marL="457200" rtl="0" algn="l">
              <a:lnSpc>
                <a:spcPct val="100000"/>
              </a:lnSpc>
              <a:spcBef>
                <a:spcPts val="1000"/>
              </a:spcBef>
              <a:spcAft>
                <a:spcPts val="0"/>
              </a:spcAft>
              <a:buSzPts val="2400"/>
              <a:buChar char="●"/>
            </a:pPr>
            <a:r>
              <a:rPr lang="en" sz="2400"/>
              <a:t>Install ROS Melodic/Noetic</a:t>
            </a:r>
            <a:endParaRPr sz="2400"/>
          </a:p>
          <a:p>
            <a:pPr indent="-381000" lvl="0" marL="457200" rtl="0" algn="l">
              <a:lnSpc>
                <a:spcPct val="100000"/>
              </a:lnSpc>
              <a:spcBef>
                <a:spcPts val="1000"/>
              </a:spcBef>
              <a:spcAft>
                <a:spcPts val="0"/>
              </a:spcAft>
              <a:buSzPts val="2400"/>
              <a:buChar char="●"/>
            </a:pPr>
            <a:r>
              <a:rPr lang="en" sz="2400"/>
              <a:t>Update autonomous driving codes from ROS Wiki</a:t>
            </a:r>
            <a:endParaRPr sz="2400"/>
          </a:p>
          <a:p>
            <a:pPr indent="-381000" lvl="0" marL="457200" rtl="0" algn="l">
              <a:lnSpc>
                <a:spcPct val="100000"/>
              </a:lnSpc>
              <a:spcBef>
                <a:spcPts val="1000"/>
              </a:spcBef>
              <a:spcAft>
                <a:spcPts val="1000"/>
              </a:spcAft>
              <a:buSzPts val="2400"/>
              <a:buChar char="●"/>
            </a:pPr>
            <a:r>
              <a:rPr lang="en" sz="2400"/>
              <a:t>Upgrade onboard PC depending on budget</a:t>
            </a:r>
            <a:endParaRPr sz="2400"/>
          </a:p>
        </p:txBody>
      </p:sp>
      <p:pic>
        <p:nvPicPr>
          <p:cNvPr id="426" name="Google Shape;426;p52"/>
          <p:cNvPicPr preferRelativeResize="0"/>
          <p:nvPr/>
        </p:nvPicPr>
        <p:blipFill>
          <a:blip r:embed="rId3">
            <a:alphaModFix/>
          </a:blip>
          <a:stretch>
            <a:fillRect/>
          </a:stretch>
        </p:blipFill>
        <p:spPr>
          <a:xfrm>
            <a:off x="4571988" y="3297250"/>
            <a:ext cx="3802825" cy="1085225"/>
          </a:xfrm>
          <a:prstGeom prst="rect">
            <a:avLst/>
          </a:prstGeom>
          <a:noFill/>
          <a:ln>
            <a:noFill/>
          </a:ln>
        </p:spPr>
      </p:pic>
      <p:pic>
        <p:nvPicPr>
          <p:cNvPr id="427" name="Google Shape;427;p52"/>
          <p:cNvPicPr preferRelativeResize="0"/>
          <p:nvPr/>
        </p:nvPicPr>
        <p:blipFill>
          <a:blip r:embed="rId4">
            <a:alphaModFix/>
          </a:blip>
          <a:stretch>
            <a:fillRect/>
          </a:stretch>
        </p:blipFill>
        <p:spPr>
          <a:xfrm>
            <a:off x="1052550" y="2980475"/>
            <a:ext cx="2880875" cy="17187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53"/>
          <p:cNvSpPr txBox="1"/>
          <p:nvPr>
            <p:ph type="title"/>
          </p:nvPr>
        </p:nvSpPr>
        <p:spPr>
          <a:xfrm>
            <a:off x="206100" y="1124550"/>
            <a:ext cx="8731800" cy="2894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6800"/>
              <a:t>Thank You!</a:t>
            </a:r>
            <a:endParaRPr sz="6800"/>
          </a:p>
          <a:p>
            <a:pPr indent="0" lvl="0" marL="0" rtl="0" algn="ctr">
              <a:spcBef>
                <a:spcPts val="0"/>
              </a:spcBef>
              <a:spcAft>
                <a:spcPts val="0"/>
              </a:spcAft>
              <a:buNone/>
            </a:pPr>
            <a:r>
              <a:rPr lang="en" sz="6800"/>
              <a:t>Any Questions?</a:t>
            </a:r>
            <a:endParaRPr sz="6800"/>
          </a:p>
        </p:txBody>
      </p:sp>
      <p:sp>
        <p:nvSpPr>
          <p:cNvPr id="433" name="Google Shape;433;p5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8"/>
          <p:cNvSpPr txBox="1"/>
          <p:nvPr>
            <p:ph type="title"/>
          </p:nvPr>
        </p:nvSpPr>
        <p:spPr>
          <a:xfrm>
            <a:off x="0" y="0"/>
            <a:ext cx="9144000" cy="90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Background and Motivation                      John Baker</a:t>
            </a:r>
            <a:endParaRPr/>
          </a:p>
        </p:txBody>
      </p:sp>
      <p:sp>
        <p:nvSpPr>
          <p:cNvPr id="314" name="Google Shape;314;p38"/>
          <p:cNvSpPr txBox="1"/>
          <p:nvPr>
            <p:ph idx="1" type="body"/>
          </p:nvPr>
        </p:nvSpPr>
        <p:spPr>
          <a:xfrm>
            <a:off x="1044675" y="601475"/>
            <a:ext cx="5967000" cy="44595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100"/>
              <a:t>Design a navigation system that can accept real time speed data and implement Real Time Kinematic (RTK) global positioning</a:t>
            </a:r>
            <a:endParaRPr sz="2100"/>
          </a:p>
          <a:p>
            <a:pPr indent="-381000" lvl="0" marL="457200" rtl="0" algn="l">
              <a:lnSpc>
                <a:spcPct val="100000"/>
              </a:lnSpc>
              <a:spcBef>
                <a:spcPts val="1000"/>
              </a:spcBef>
              <a:spcAft>
                <a:spcPts val="0"/>
              </a:spcAft>
              <a:buSzPts val="2400"/>
              <a:buChar char="●"/>
            </a:pPr>
            <a:r>
              <a:rPr lang="en" sz="2100"/>
              <a:t>Navigation signal is transmitted through a 3rd party base station</a:t>
            </a:r>
            <a:endParaRPr sz="2100"/>
          </a:p>
          <a:p>
            <a:pPr indent="-381000" lvl="0" marL="457200" rtl="0" algn="l">
              <a:lnSpc>
                <a:spcPct val="100000"/>
              </a:lnSpc>
              <a:spcBef>
                <a:spcPts val="1000"/>
              </a:spcBef>
              <a:spcAft>
                <a:spcPts val="0"/>
              </a:spcAft>
              <a:buSzPts val="2400"/>
              <a:buChar char="●"/>
            </a:pPr>
            <a:r>
              <a:rPr lang="en" sz="2100"/>
              <a:t>5th Iteration of the Purdue Agricultural Robot</a:t>
            </a:r>
            <a:endParaRPr sz="2100"/>
          </a:p>
          <a:p>
            <a:pPr indent="-381000" lvl="0" marL="457200" rtl="0" algn="l">
              <a:lnSpc>
                <a:spcPct val="100000"/>
              </a:lnSpc>
              <a:spcBef>
                <a:spcPts val="1000"/>
              </a:spcBef>
              <a:spcAft>
                <a:spcPts val="0"/>
              </a:spcAft>
              <a:buSzPts val="2400"/>
              <a:buChar char="●"/>
            </a:pPr>
            <a:r>
              <a:rPr lang="en" sz="2100"/>
              <a:t>Data from the navigation system will be used to optimize the Rover’s physical capabilities</a:t>
            </a:r>
            <a:endParaRPr sz="2100"/>
          </a:p>
          <a:p>
            <a:pPr indent="-381000" lvl="0" marL="457200" rtl="0" algn="l">
              <a:lnSpc>
                <a:spcPct val="100000"/>
              </a:lnSpc>
              <a:spcBef>
                <a:spcPts val="1000"/>
              </a:spcBef>
              <a:spcAft>
                <a:spcPts val="0"/>
              </a:spcAft>
              <a:buSzPts val="2400"/>
              <a:buChar char="●"/>
            </a:pPr>
            <a:r>
              <a:rPr lang="en" sz="2100"/>
              <a:t>Provide safe and reliable product to our sponsor while minimizing carbon footprint</a:t>
            </a:r>
            <a:endParaRPr sz="2100"/>
          </a:p>
          <a:p>
            <a:pPr indent="0" lvl="0" marL="0" rtl="0" algn="l">
              <a:spcBef>
                <a:spcPts val="1000"/>
              </a:spcBef>
              <a:spcAft>
                <a:spcPts val="1600"/>
              </a:spcAft>
              <a:buNone/>
            </a:pPr>
            <a:r>
              <a:t/>
            </a:r>
            <a:endParaRPr sz="1000"/>
          </a:p>
        </p:txBody>
      </p:sp>
      <p:sp>
        <p:nvSpPr>
          <p:cNvPr id="315" name="Google Shape;315;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16" name="Google Shape;316;p38"/>
          <p:cNvPicPr preferRelativeResize="0"/>
          <p:nvPr/>
        </p:nvPicPr>
        <p:blipFill>
          <a:blip r:embed="rId3">
            <a:alphaModFix/>
          </a:blip>
          <a:stretch>
            <a:fillRect/>
          </a:stretch>
        </p:blipFill>
        <p:spPr>
          <a:xfrm>
            <a:off x="245025" y="1851971"/>
            <a:ext cx="721625" cy="2617173"/>
          </a:xfrm>
          <a:prstGeom prst="rect">
            <a:avLst/>
          </a:prstGeom>
          <a:noFill/>
          <a:ln>
            <a:noFill/>
          </a:ln>
        </p:spPr>
      </p:pic>
      <p:pic>
        <p:nvPicPr>
          <p:cNvPr id="317" name="Google Shape;317;p38"/>
          <p:cNvPicPr preferRelativeResize="0"/>
          <p:nvPr/>
        </p:nvPicPr>
        <p:blipFill>
          <a:blip r:embed="rId4">
            <a:alphaModFix/>
          </a:blip>
          <a:stretch>
            <a:fillRect/>
          </a:stretch>
        </p:blipFill>
        <p:spPr>
          <a:xfrm>
            <a:off x="7011625" y="1119816"/>
            <a:ext cx="1901650" cy="2903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9"/>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System Design Overview						          John Baker </a:t>
            </a:r>
            <a:endParaRPr/>
          </a:p>
        </p:txBody>
      </p:sp>
      <p:sp>
        <p:nvSpPr>
          <p:cNvPr id="323" name="Google Shape;323;p39"/>
          <p:cNvSpPr txBox="1"/>
          <p:nvPr>
            <p:ph idx="1" type="body"/>
          </p:nvPr>
        </p:nvSpPr>
        <p:spPr>
          <a:xfrm>
            <a:off x="1035300" y="630300"/>
            <a:ext cx="8108700" cy="32889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400"/>
              <a:t>Agbot Group I implemented</a:t>
            </a:r>
            <a:r>
              <a:rPr lang="en" sz="2400"/>
              <a:t> two design options within the  Navigation subsystem</a:t>
            </a:r>
            <a:endParaRPr sz="2400"/>
          </a:p>
          <a:p>
            <a:pPr indent="-381000" lvl="0" marL="457200" rtl="0" algn="l">
              <a:lnSpc>
                <a:spcPct val="100000"/>
              </a:lnSpc>
              <a:spcBef>
                <a:spcPts val="1000"/>
              </a:spcBef>
              <a:spcAft>
                <a:spcPts val="0"/>
              </a:spcAft>
              <a:buSzPts val="2400"/>
              <a:buChar char="●"/>
            </a:pPr>
            <a:r>
              <a:rPr lang="en" sz="2400"/>
              <a:t>Speed sensor data is used to compute further subsystem objectives</a:t>
            </a:r>
            <a:endParaRPr sz="2400"/>
          </a:p>
          <a:p>
            <a:pPr indent="0" lvl="0" marL="0" rtl="0" algn="l">
              <a:spcBef>
                <a:spcPts val="1000"/>
              </a:spcBef>
              <a:spcAft>
                <a:spcPts val="1600"/>
              </a:spcAft>
              <a:buNone/>
            </a:pPr>
            <a:r>
              <a:t/>
            </a:r>
            <a:endParaRPr/>
          </a:p>
        </p:txBody>
      </p:sp>
      <p:sp>
        <p:nvSpPr>
          <p:cNvPr id="324" name="Google Shape;324;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25" name="Google Shape;325;p39"/>
          <p:cNvPicPr preferRelativeResize="0"/>
          <p:nvPr/>
        </p:nvPicPr>
        <p:blipFill>
          <a:blip r:embed="rId3">
            <a:alphaModFix/>
          </a:blip>
          <a:stretch>
            <a:fillRect/>
          </a:stretch>
        </p:blipFill>
        <p:spPr>
          <a:xfrm>
            <a:off x="2260437" y="2396925"/>
            <a:ext cx="4623125" cy="2575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40"/>
          <p:cNvSpPr txBox="1"/>
          <p:nvPr>
            <p:ph type="title"/>
          </p:nvPr>
        </p:nvSpPr>
        <p:spPr>
          <a:xfrm>
            <a:off x="0" y="0"/>
            <a:ext cx="9144000" cy="58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 </a:t>
            </a:r>
            <a:r>
              <a:rPr lang="en"/>
              <a:t>Technical Requirements				                     </a:t>
            </a:r>
            <a:r>
              <a:rPr lang="en"/>
              <a:t>John Baker</a:t>
            </a:r>
            <a:endParaRPr/>
          </a:p>
        </p:txBody>
      </p:sp>
      <p:sp>
        <p:nvSpPr>
          <p:cNvPr id="331" name="Google Shape;331;p40"/>
          <p:cNvSpPr txBox="1"/>
          <p:nvPr>
            <p:ph idx="1" type="body"/>
          </p:nvPr>
        </p:nvSpPr>
        <p:spPr>
          <a:xfrm>
            <a:off x="1050350" y="588900"/>
            <a:ext cx="4809000" cy="43101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400"/>
              <a:t>Operate either autonomously or </a:t>
            </a:r>
            <a:r>
              <a:rPr lang="en" sz="2400"/>
              <a:t>manually through a field with numerous 500-ft rows</a:t>
            </a:r>
            <a:endParaRPr sz="2400"/>
          </a:p>
          <a:p>
            <a:pPr indent="-381000" lvl="0" marL="457200" rtl="0" algn="l">
              <a:lnSpc>
                <a:spcPct val="100000"/>
              </a:lnSpc>
              <a:spcBef>
                <a:spcPts val="1000"/>
              </a:spcBef>
              <a:spcAft>
                <a:spcPts val="0"/>
              </a:spcAft>
              <a:buSzPts val="2400"/>
              <a:buChar char="●"/>
            </a:pPr>
            <a:r>
              <a:rPr lang="en" sz="2400"/>
              <a:t>Sensory data shall be transmitted back to base station in real time</a:t>
            </a:r>
            <a:endParaRPr sz="2400"/>
          </a:p>
          <a:p>
            <a:pPr indent="-381000" lvl="0" marL="457200" rtl="0" algn="l">
              <a:lnSpc>
                <a:spcPct val="100000"/>
              </a:lnSpc>
              <a:spcBef>
                <a:spcPts val="1000"/>
              </a:spcBef>
              <a:spcAft>
                <a:spcPts val="0"/>
              </a:spcAft>
              <a:buSzPts val="2400"/>
              <a:buChar char="●"/>
            </a:pPr>
            <a:r>
              <a:rPr lang="en" sz="2400"/>
              <a:t>Minimized </a:t>
            </a:r>
            <a:r>
              <a:rPr lang="en" sz="2400"/>
              <a:t>Electromagnetic</a:t>
            </a:r>
            <a:r>
              <a:rPr lang="en" sz="2400"/>
              <a:t> interference for RTK, GPS, and Wi-Fi while in operation</a:t>
            </a:r>
            <a:endParaRPr sz="2400"/>
          </a:p>
          <a:p>
            <a:pPr indent="0" lvl="0" marL="0" rtl="0" algn="l">
              <a:spcBef>
                <a:spcPts val="1000"/>
              </a:spcBef>
              <a:spcAft>
                <a:spcPts val="0"/>
              </a:spcAft>
              <a:buNone/>
            </a:pPr>
            <a:r>
              <a:t/>
            </a:r>
            <a:endParaRPr sz="2400"/>
          </a:p>
          <a:p>
            <a:pPr indent="0" lvl="0" marL="0" rtl="0" algn="l">
              <a:spcBef>
                <a:spcPts val="1600"/>
              </a:spcBef>
              <a:spcAft>
                <a:spcPts val="0"/>
              </a:spcAft>
              <a:buNone/>
            </a:pPr>
            <a:r>
              <a:t/>
            </a:r>
            <a:endParaRPr sz="2400"/>
          </a:p>
          <a:p>
            <a:pPr indent="0" lvl="0" marL="0" rtl="0" algn="l">
              <a:spcBef>
                <a:spcPts val="1600"/>
              </a:spcBef>
              <a:spcAft>
                <a:spcPts val="1600"/>
              </a:spcAft>
              <a:buNone/>
            </a:pPr>
            <a:r>
              <a:t/>
            </a:r>
            <a:endParaRPr sz="2400"/>
          </a:p>
        </p:txBody>
      </p:sp>
      <p:sp>
        <p:nvSpPr>
          <p:cNvPr id="332" name="Google Shape;332;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33" name="Google Shape;333;p40"/>
          <p:cNvPicPr preferRelativeResize="0"/>
          <p:nvPr/>
        </p:nvPicPr>
        <p:blipFill>
          <a:blip r:embed="rId3">
            <a:alphaModFix/>
          </a:blip>
          <a:stretch>
            <a:fillRect/>
          </a:stretch>
        </p:blipFill>
        <p:spPr>
          <a:xfrm>
            <a:off x="5859350" y="2686674"/>
            <a:ext cx="2744375" cy="1388626"/>
          </a:xfrm>
          <a:prstGeom prst="rect">
            <a:avLst/>
          </a:prstGeom>
          <a:noFill/>
          <a:ln>
            <a:noFill/>
          </a:ln>
        </p:spPr>
      </p:pic>
      <p:pic>
        <p:nvPicPr>
          <p:cNvPr id="334" name="Google Shape;334;p40"/>
          <p:cNvPicPr preferRelativeResize="0"/>
          <p:nvPr/>
        </p:nvPicPr>
        <p:blipFill>
          <a:blip r:embed="rId4">
            <a:alphaModFix/>
          </a:blip>
          <a:stretch>
            <a:fillRect/>
          </a:stretch>
        </p:blipFill>
        <p:spPr>
          <a:xfrm>
            <a:off x="5901077" y="1024491"/>
            <a:ext cx="2744373" cy="128135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1"/>
          <p:cNvSpPr txBox="1"/>
          <p:nvPr>
            <p:ph type="title"/>
          </p:nvPr>
        </p:nvSpPr>
        <p:spPr>
          <a:xfrm>
            <a:off x="0" y="0"/>
            <a:ext cx="9144000" cy="58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Safety</a:t>
            </a:r>
            <a:r>
              <a:rPr lang="en"/>
              <a:t> Requirements		                       Austin Van Haitsma</a:t>
            </a:r>
            <a:endParaRPr/>
          </a:p>
        </p:txBody>
      </p:sp>
      <p:sp>
        <p:nvSpPr>
          <p:cNvPr id="340" name="Google Shape;340;p41"/>
          <p:cNvSpPr txBox="1"/>
          <p:nvPr>
            <p:ph idx="1" type="body"/>
          </p:nvPr>
        </p:nvSpPr>
        <p:spPr>
          <a:xfrm>
            <a:off x="1052550" y="588906"/>
            <a:ext cx="4990500" cy="42387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400"/>
              <a:t>The AgBot must stop when a kill switch is used.</a:t>
            </a:r>
            <a:endParaRPr sz="2400"/>
          </a:p>
          <a:p>
            <a:pPr indent="-381000" lvl="0" marL="457200" rtl="0" algn="l">
              <a:lnSpc>
                <a:spcPct val="100000"/>
              </a:lnSpc>
              <a:spcBef>
                <a:spcPts val="1000"/>
              </a:spcBef>
              <a:spcAft>
                <a:spcPts val="0"/>
              </a:spcAft>
              <a:buSzPts val="2400"/>
              <a:buChar char="●"/>
            </a:pPr>
            <a:r>
              <a:rPr lang="en" sz="2400"/>
              <a:t>Only weeds should be sprayed with chemicals.</a:t>
            </a:r>
            <a:endParaRPr sz="2400"/>
          </a:p>
          <a:p>
            <a:pPr indent="-381000" lvl="0" marL="457200" rtl="0" algn="l">
              <a:lnSpc>
                <a:spcPct val="100000"/>
              </a:lnSpc>
              <a:spcBef>
                <a:spcPts val="1000"/>
              </a:spcBef>
              <a:spcAft>
                <a:spcPts val="0"/>
              </a:spcAft>
              <a:buSzPts val="2400"/>
              <a:buChar char="●"/>
            </a:pPr>
            <a:r>
              <a:rPr lang="en" sz="2400"/>
              <a:t>Operations must stop if obstacles are detected.</a:t>
            </a:r>
            <a:endParaRPr sz="2400"/>
          </a:p>
          <a:p>
            <a:pPr indent="-381000" lvl="0" marL="457200" rtl="0" algn="l">
              <a:lnSpc>
                <a:spcPct val="100000"/>
              </a:lnSpc>
              <a:spcBef>
                <a:spcPts val="1000"/>
              </a:spcBef>
              <a:spcAft>
                <a:spcPts val="1000"/>
              </a:spcAft>
              <a:buSzPts val="2400"/>
              <a:buChar char="●"/>
            </a:pPr>
            <a:r>
              <a:rPr lang="en" sz="2400"/>
              <a:t>GPS signal is used if RTK signal is lost.</a:t>
            </a:r>
            <a:endParaRPr sz="2400"/>
          </a:p>
        </p:txBody>
      </p:sp>
      <p:sp>
        <p:nvSpPr>
          <p:cNvPr id="341" name="Google Shape;341;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42" name="Google Shape;342;p41"/>
          <p:cNvPicPr preferRelativeResize="0"/>
          <p:nvPr/>
        </p:nvPicPr>
        <p:blipFill rotWithShape="1">
          <a:blip r:embed="rId3">
            <a:alphaModFix/>
          </a:blip>
          <a:srcRect b="25435" l="2239" r="24581" t="30088"/>
          <a:stretch/>
        </p:blipFill>
        <p:spPr>
          <a:xfrm>
            <a:off x="6198150" y="1427913"/>
            <a:ext cx="2822999" cy="228767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2"/>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Speed Sensor Options					     Austin Van Haitsma</a:t>
            </a:r>
            <a:endParaRPr/>
          </a:p>
        </p:txBody>
      </p:sp>
      <p:graphicFrame>
        <p:nvGraphicFramePr>
          <p:cNvPr id="348" name="Google Shape;348;p42"/>
          <p:cNvGraphicFramePr/>
          <p:nvPr/>
        </p:nvGraphicFramePr>
        <p:xfrm>
          <a:off x="1238675" y="565700"/>
          <a:ext cx="3000000" cy="3000000"/>
        </p:xfrm>
        <a:graphic>
          <a:graphicData uri="http://schemas.openxmlformats.org/drawingml/2006/table">
            <a:tbl>
              <a:tblPr>
                <a:noFill/>
                <a:tableStyleId>{EE7EBF4D-F680-475F-9D2A-F2C65BB2FF07}</a:tableStyleId>
              </a:tblPr>
              <a:tblGrid>
                <a:gridCol w="3536825"/>
                <a:gridCol w="4001550"/>
              </a:tblGrid>
              <a:tr h="560225">
                <a:tc>
                  <a:txBody>
                    <a:bodyPr/>
                    <a:lstStyle/>
                    <a:p>
                      <a:pPr indent="0" lvl="0" marL="0" rtl="0" algn="ctr">
                        <a:spcBef>
                          <a:spcPts val="0"/>
                        </a:spcBef>
                        <a:spcAft>
                          <a:spcPts val="0"/>
                        </a:spcAft>
                        <a:buNone/>
                      </a:pPr>
                      <a:r>
                        <a:rPr lang="en" sz="1800">
                          <a:solidFill>
                            <a:srgbClr val="FFFFFF"/>
                          </a:solidFill>
                          <a:latin typeface="Lato"/>
                          <a:ea typeface="Lato"/>
                          <a:cs typeface="Lato"/>
                          <a:sym typeface="Lato"/>
                        </a:rPr>
                        <a:t>Use On-Board Sensor</a:t>
                      </a:r>
                      <a:endParaRPr sz="1800">
                        <a:solidFill>
                          <a:srgbClr val="FFFFFF"/>
                        </a:solidFill>
                        <a:latin typeface="Lato"/>
                        <a:ea typeface="Lato"/>
                        <a:cs typeface="Lato"/>
                        <a:sym typeface="Lato"/>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rgbClr val="FFFFFF"/>
                          </a:solidFill>
                          <a:latin typeface="Lato"/>
                          <a:ea typeface="Lato"/>
                          <a:cs typeface="Lato"/>
                          <a:sym typeface="Lato"/>
                        </a:rPr>
                        <a:t>Configuring a New Sensor</a:t>
                      </a:r>
                      <a:endParaRPr sz="1800">
                        <a:solidFill>
                          <a:srgbClr val="FFFFFF"/>
                        </a:solidFill>
                        <a:latin typeface="Lato"/>
                        <a:ea typeface="Lato"/>
                        <a:cs typeface="Lato"/>
                        <a:sym typeface="Lato"/>
                      </a:endParaRPr>
                    </a:p>
                    <a:p>
                      <a:pPr indent="0" lvl="0" marL="0" rtl="0" algn="ctr">
                        <a:spcBef>
                          <a:spcPts val="0"/>
                        </a:spcBef>
                        <a:spcAft>
                          <a:spcPts val="0"/>
                        </a:spcAft>
                        <a:buNone/>
                      </a:pPr>
                      <a:r>
                        <a:rPr lang="en" sz="1800">
                          <a:solidFill>
                            <a:srgbClr val="FFFFFF"/>
                          </a:solidFill>
                          <a:latin typeface="Lato"/>
                          <a:ea typeface="Lato"/>
                          <a:cs typeface="Lato"/>
                          <a:sym typeface="Lato"/>
                        </a:rPr>
                        <a:t>(Yamaha 5TJ83755C100)</a:t>
                      </a:r>
                      <a:endParaRPr sz="2400">
                        <a:solidFill>
                          <a:srgbClr val="FFFFFF"/>
                        </a:solidFill>
                        <a:latin typeface="Lato"/>
                        <a:ea typeface="Lato"/>
                        <a:cs typeface="Lato"/>
                        <a:sym typeface="Lato"/>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1609600">
                <a:tc>
                  <a:txBody>
                    <a:bodyPr/>
                    <a:lstStyle/>
                    <a:p>
                      <a:pPr indent="0" lvl="0" marL="0" rtl="0" algn="l">
                        <a:spcBef>
                          <a:spcPts val="0"/>
                        </a:spcBef>
                        <a:spcAft>
                          <a:spcPts val="0"/>
                        </a:spcAft>
                        <a:buNone/>
                      </a:pPr>
                      <a:r>
                        <a:rPr lang="en" sz="1800">
                          <a:solidFill>
                            <a:srgbClr val="FFFFFF"/>
                          </a:solidFill>
                          <a:latin typeface="Lato"/>
                          <a:ea typeface="Lato"/>
                          <a:cs typeface="Lato"/>
                          <a:sym typeface="Lato"/>
                        </a:rPr>
                        <a:t>Pros: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Cost-effective</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Less moving parts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Durable</a:t>
                      </a:r>
                      <a:endParaRPr sz="1800">
                        <a:solidFill>
                          <a:srgbClr val="FFFFFF"/>
                        </a:solidFill>
                        <a:latin typeface="Lato"/>
                        <a:ea typeface="Lato"/>
                        <a:cs typeface="Lato"/>
                        <a:sym typeface="Lato"/>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sz="1800">
                          <a:solidFill>
                            <a:srgbClr val="FFFFFF"/>
                          </a:solidFill>
                          <a:latin typeface="Lato"/>
                          <a:ea typeface="Lato"/>
                          <a:cs typeface="Lato"/>
                          <a:sym typeface="Lato"/>
                        </a:rPr>
                        <a:t>Pros: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Less risk of breaking subsystems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Versatile</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Deeper understanding of sensor</a:t>
                      </a:r>
                      <a:endParaRPr sz="1800">
                        <a:solidFill>
                          <a:srgbClr val="FFFFFF"/>
                        </a:solidFill>
                        <a:latin typeface="Lato"/>
                        <a:ea typeface="Lato"/>
                        <a:cs typeface="Lato"/>
                        <a:sym typeface="Lato"/>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r h="2095275">
                <a:tc>
                  <a:txBody>
                    <a:bodyPr/>
                    <a:lstStyle/>
                    <a:p>
                      <a:pPr indent="0" lvl="0" marL="0" rtl="0" algn="l">
                        <a:spcBef>
                          <a:spcPts val="0"/>
                        </a:spcBef>
                        <a:spcAft>
                          <a:spcPts val="0"/>
                        </a:spcAft>
                        <a:buNone/>
                      </a:pPr>
                      <a:r>
                        <a:rPr lang="en" sz="1800">
                          <a:solidFill>
                            <a:srgbClr val="FFFFFF"/>
                          </a:solidFill>
                          <a:latin typeface="Lato"/>
                          <a:ea typeface="Lato"/>
                          <a:cs typeface="Lato"/>
                          <a:sym typeface="Lato"/>
                        </a:rPr>
                        <a:t>Cons: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More risk of breaking sensor during setup</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Requires in-depth knowledge of system</a:t>
                      </a:r>
                      <a:endParaRPr sz="1800">
                        <a:solidFill>
                          <a:srgbClr val="FFFFFF"/>
                        </a:solidFill>
                        <a:latin typeface="Lato"/>
                        <a:ea typeface="Lato"/>
                        <a:cs typeface="Lato"/>
                        <a:sym typeface="Lato"/>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c>
                  <a:txBody>
                    <a:bodyPr/>
                    <a:lstStyle/>
                    <a:p>
                      <a:pPr indent="0" lvl="0" marL="0" rtl="0" algn="l">
                        <a:spcBef>
                          <a:spcPts val="0"/>
                        </a:spcBef>
                        <a:spcAft>
                          <a:spcPts val="0"/>
                        </a:spcAft>
                        <a:buNone/>
                      </a:pPr>
                      <a:r>
                        <a:rPr lang="en" sz="1800">
                          <a:solidFill>
                            <a:srgbClr val="FFFFFF"/>
                          </a:solidFill>
                          <a:latin typeface="Lato"/>
                          <a:ea typeface="Lato"/>
                          <a:cs typeface="Lato"/>
                          <a:sym typeface="Lato"/>
                        </a:rPr>
                        <a:t>Cons: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Costly</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Potential Incompatibility</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Prone to failure</a:t>
                      </a:r>
                      <a:endParaRPr sz="1800">
                        <a:solidFill>
                          <a:srgbClr val="FFFFFF"/>
                        </a:solidFill>
                        <a:latin typeface="Lato"/>
                        <a:ea typeface="Lato"/>
                        <a:cs typeface="Lato"/>
                        <a:sym typeface="Lato"/>
                      </a:endParaRPr>
                    </a:p>
                  </a:txBody>
                  <a:tcPr marT="63500" marB="63500" marR="63500" marL="63500">
                    <a:lnL cap="flat" cmpd="sng" w="12700">
                      <a:solidFill>
                        <a:srgbClr val="EFEFEF"/>
                      </a:solidFill>
                      <a:prstDash val="solid"/>
                      <a:round/>
                      <a:headEnd len="sm" w="sm" type="none"/>
                      <a:tailEnd len="sm" w="sm" type="none"/>
                    </a:lnL>
                    <a:lnR cap="flat" cmpd="sng" w="12700">
                      <a:solidFill>
                        <a:srgbClr val="EFEFEF"/>
                      </a:solidFill>
                      <a:prstDash val="solid"/>
                      <a:round/>
                      <a:headEnd len="sm" w="sm" type="none"/>
                      <a:tailEnd len="sm" w="sm" type="none"/>
                    </a:lnR>
                    <a:lnT cap="flat" cmpd="sng" w="12700">
                      <a:solidFill>
                        <a:srgbClr val="EFEFEF"/>
                      </a:solidFill>
                      <a:prstDash val="solid"/>
                      <a:round/>
                      <a:headEnd len="sm" w="sm" type="none"/>
                      <a:tailEnd len="sm" w="sm" type="none"/>
                    </a:lnT>
                    <a:lnB cap="flat" cmpd="sng" w="12700">
                      <a:solidFill>
                        <a:srgbClr val="EFEFEF"/>
                      </a:solidFill>
                      <a:prstDash val="solid"/>
                      <a:round/>
                      <a:headEnd len="sm" w="sm" type="none"/>
                      <a:tailEnd len="sm" w="sm" type="none"/>
                    </a:lnB>
                  </a:tcPr>
                </a:tc>
              </a:tr>
            </a:tbl>
          </a:graphicData>
        </a:graphic>
      </p:graphicFrame>
      <p:sp>
        <p:nvSpPr>
          <p:cNvPr id="349" name="Google Shape;349;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43"/>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Pugh Matrix for Speed Sensor		           Austin Van Haitsma</a:t>
            </a:r>
            <a:endParaRPr/>
          </a:p>
        </p:txBody>
      </p:sp>
      <p:sp>
        <p:nvSpPr>
          <p:cNvPr id="355" name="Google Shape;355;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56" name="Google Shape;356;p43"/>
          <p:cNvPicPr preferRelativeResize="0"/>
          <p:nvPr/>
        </p:nvPicPr>
        <p:blipFill>
          <a:blip r:embed="rId3">
            <a:alphaModFix/>
          </a:blip>
          <a:stretch>
            <a:fillRect/>
          </a:stretch>
        </p:blipFill>
        <p:spPr>
          <a:xfrm>
            <a:off x="5400675" y="951775"/>
            <a:ext cx="3385025" cy="3239950"/>
          </a:xfrm>
          <a:prstGeom prst="rect">
            <a:avLst/>
          </a:prstGeom>
          <a:noFill/>
          <a:ln>
            <a:noFill/>
          </a:ln>
        </p:spPr>
      </p:pic>
      <p:sp>
        <p:nvSpPr>
          <p:cNvPr id="357" name="Google Shape;357;p43"/>
          <p:cNvSpPr txBox="1"/>
          <p:nvPr/>
        </p:nvSpPr>
        <p:spPr>
          <a:xfrm>
            <a:off x="1039975" y="581975"/>
            <a:ext cx="4207500" cy="4561500"/>
          </a:xfrm>
          <a:prstGeom prst="rect">
            <a:avLst/>
          </a:prstGeom>
          <a:noFill/>
          <a:ln>
            <a:noFill/>
          </a:ln>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rgbClr val="FFFFFF"/>
              </a:buClr>
              <a:buSzPts val="2400"/>
              <a:buFont typeface="Lato"/>
              <a:buChar char="●"/>
            </a:pPr>
            <a:r>
              <a:rPr lang="en" sz="2400">
                <a:solidFill>
                  <a:srgbClr val="FFFFFF"/>
                </a:solidFill>
                <a:latin typeface="Lato"/>
                <a:ea typeface="Lato"/>
                <a:cs typeface="Lato"/>
                <a:sym typeface="Lato"/>
              </a:rPr>
              <a:t>As indicated, isolating speed data from on-board sensor was the better option.</a:t>
            </a:r>
            <a:endParaRPr sz="2400">
              <a:solidFill>
                <a:srgbClr val="FFFFFF"/>
              </a:solidFill>
              <a:latin typeface="Lato"/>
              <a:ea typeface="Lato"/>
              <a:cs typeface="Lato"/>
              <a:sym typeface="Lato"/>
            </a:endParaRPr>
          </a:p>
          <a:p>
            <a:pPr indent="-381000" lvl="0" marL="457200" rtl="0" algn="l">
              <a:spcBef>
                <a:spcPts val="1000"/>
              </a:spcBef>
              <a:spcAft>
                <a:spcPts val="0"/>
              </a:spcAft>
              <a:buClr>
                <a:srgbClr val="FFFFFF"/>
              </a:buClr>
              <a:buSzPts val="2400"/>
              <a:buFont typeface="Lato"/>
              <a:buChar char="●"/>
            </a:pPr>
            <a:r>
              <a:rPr lang="en" sz="2400">
                <a:solidFill>
                  <a:srgbClr val="FFFFFF"/>
                </a:solidFill>
                <a:latin typeface="Lato"/>
                <a:ea typeface="Lato"/>
                <a:cs typeface="Lato"/>
                <a:sym typeface="Lato"/>
              </a:rPr>
              <a:t>Primarily because it was more time-efficient and customizable.</a:t>
            </a:r>
            <a:endParaRPr sz="2400">
              <a:solidFill>
                <a:srgbClr val="FFFFFF"/>
              </a:solidFill>
              <a:latin typeface="Lato"/>
              <a:ea typeface="Lato"/>
              <a:cs typeface="Lato"/>
              <a:sym typeface="Lato"/>
            </a:endParaRPr>
          </a:p>
          <a:p>
            <a:pPr indent="-381000" lvl="0" marL="457200" rtl="0" algn="l">
              <a:spcBef>
                <a:spcPts val="1000"/>
              </a:spcBef>
              <a:spcAft>
                <a:spcPts val="1000"/>
              </a:spcAft>
              <a:buClr>
                <a:srgbClr val="FFFFFF"/>
              </a:buClr>
              <a:buSzPts val="2400"/>
              <a:buFont typeface="Lato"/>
              <a:buChar char="●"/>
            </a:pPr>
            <a:r>
              <a:rPr lang="en" sz="2400">
                <a:solidFill>
                  <a:srgbClr val="FFFFFF"/>
                </a:solidFill>
                <a:latin typeface="Lato"/>
                <a:ea typeface="Lato"/>
                <a:cs typeface="Lato"/>
                <a:sym typeface="Lato"/>
              </a:rPr>
              <a:t>Thus, we decided on using the current sensor.</a:t>
            </a:r>
            <a:endParaRPr sz="2400">
              <a:solidFill>
                <a:srgbClr val="FFFFFF"/>
              </a:solidFill>
              <a:latin typeface="Lato"/>
              <a:ea typeface="Lato"/>
              <a:cs typeface="Lato"/>
              <a:sym typeface="Lato"/>
            </a:endParaRPr>
          </a:p>
        </p:txBody>
      </p:sp>
      <p:sp>
        <p:nvSpPr>
          <p:cNvPr id="358" name="Google Shape;358;p43"/>
          <p:cNvSpPr/>
          <p:nvPr/>
        </p:nvSpPr>
        <p:spPr>
          <a:xfrm>
            <a:off x="5729400" y="995300"/>
            <a:ext cx="2556300" cy="1866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4"/>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GPS Options                                                                Ryan Knight</a:t>
            </a:r>
            <a:endParaRPr/>
          </a:p>
        </p:txBody>
      </p:sp>
      <p:graphicFrame>
        <p:nvGraphicFramePr>
          <p:cNvPr id="364" name="Google Shape;364;p44"/>
          <p:cNvGraphicFramePr/>
          <p:nvPr/>
        </p:nvGraphicFramePr>
        <p:xfrm>
          <a:off x="1195600" y="545838"/>
          <a:ext cx="3000000" cy="3000000"/>
        </p:xfrm>
        <a:graphic>
          <a:graphicData uri="http://schemas.openxmlformats.org/drawingml/2006/table">
            <a:tbl>
              <a:tblPr>
                <a:noFill/>
                <a:tableStyleId>{EE7EBF4D-F680-475F-9D2A-F2C65BB2FF07}</a:tableStyleId>
              </a:tblPr>
              <a:tblGrid>
                <a:gridCol w="3741250"/>
                <a:gridCol w="3653025"/>
              </a:tblGrid>
              <a:tr h="615200">
                <a:tc>
                  <a:txBody>
                    <a:bodyPr/>
                    <a:lstStyle/>
                    <a:p>
                      <a:pPr indent="0" lvl="0" marL="0" rtl="0" algn="ctr">
                        <a:spcBef>
                          <a:spcPts val="0"/>
                        </a:spcBef>
                        <a:spcAft>
                          <a:spcPts val="0"/>
                        </a:spcAft>
                        <a:buNone/>
                      </a:pPr>
                      <a:r>
                        <a:rPr lang="en" sz="1800">
                          <a:solidFill>
                            <a:srgbClr val="FFFFFF"/>
                          </a:solidFill>
                          <a:latin typeface="Lato"/>
                          <a:ea typeface="Lato"/>
                          <a:cs typeface="Lato"/>
                          <a:sym typeface="Lato"/>
                        </a:rPr>
                        <a:t>Configure Current On-Board RTK </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rgbClr val="FFFFFF"/>
                          </a:solidFill>
                          <a:latin typeface="Lato"/>
                          <a:ea typeface="Lato"/>
                          <a:cs typeface="Lato"/>
                          <a:sym typeface="Lato"/>
                        </a:rPr>
                        <a:t>Purchase a New RTK </a:t>
                      </a:r>
                      <a:endParaRPr sz="1800">
                        <a:solidFill>
                          <a:srgbClr val="FFFFFF"/>
                        </a:solidFill>
                        <a:latin typeface="Lato"/>
                        <a:ea typeface="Lato"/>
                        <a:cs typeface="Lato"/>
                        <a:sym typeface="Lato"/>
                      </a:endParaRPr>
                    </a:p>
                    <a:p>
                      <a:pPr indent="0" lvl="0" marL="0" rtl="0" algn="ctr">
                        <a:spcBef>
                          <a:spcPts val="0"/>
                        </a:spcBef>
                        <a:spcAft>
                          <a:spcPts val="0"/>
                        </a:spcAft>
                        <a:buNone/>
                      </a:pPr>
                      <a:r>
                        <a:rPr lang="en" sz="1800">
                          <a:solidFill>
                            <a:srgbClr val="FFFFFF"/>
                          </a:solidFill>
                          <a:latin typeface="Lato"/>
                          <a:ea typeface="Lato"/>
                          <a:cs typeface="Lato"/>
                          <a:sym typeface="Lato"/>
                        </a:rPr>
                        <a:t>(Sparkfun GPS-RTK2-ZED-F9P)</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601950">
                <a:tc>
                  <a:txBody>
                    <a:bodyPr/>
                    <a:lstStyle/>
                    <a:p>
                      <a:pPr indent="0" lvl="0" marL="0" rtl="0" algn="l">
                        <a:spcBef>
                          <a:spcPts val="0"/>
                        </a:spcBef>
                        <a:spcAft>
                          <a:spcPts val="0"/>
                        </a:spcAft>
                        <a:buNone/>
                      </a:pPr>
                      <a:r>
                        <a:rPr lang="en" sz="1800">
                          <a:solidFill>
                            <a:srgbClr val="FFFFFF"/>
                          </a:solidFill>
                          <a:latin typeface="Lato"/>
                          <a:ea typeface="Lato"/>
                          <a:cs typeface="Lato"/>
                          <a:sym typeface="Lato"/>
                        </a:rPr>
                        <a:t>Pros:                 </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Cost-effective</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Time-Efficient</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No Additional Installation</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Previous team members as a knowledge resource</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800">
                          <a:solidFill>
                            <a:srgbClr val="FFFFFF"/>
                          </a:solidFill>
                          <a:latin typeface="Lato"/>
                          <a:ea typeface="Lato"/>
                          <a:cs typeface="Lato"/>
                          <a:sym typeface="Lato"/>
                        </a:rPr>
                        <a:t>Pros: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Easy Integration</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Customizable Capabilities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RTK - up to 20Hz</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Concurrent reception of GPS, GLONASS, Galileo and BeiDou</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r h="1807250">
                <a:tc>
                  <a:txBody>
                    <a:bodyPr/>
                    <a:lstStyle/>
                    <a:p>
                      <a:pPr indent="0" lvl="0" marL="0" rtl="0" algn="l">
                        <a:spcBef>
                          <a:spcPts val="0"/>
                        </a:spcBef>
                        <a:spcAft>
                          <a:spcPts val="0"/>
                        </a:spcAft>
                        <a:buNone/>
                      </a:pPr>
                      <a:r>
                        <a:rPr lang="en" sz="1800">
                          <a:solidFill>
                            <a:srgbClr val="FFFFFF"/>
                          </a:solidFill>
                          <a:latin typeface="Lato"/>
                          <a:ea typeface="Lato"/>
                          <a:cs typeface="Lato"/>
                          <a:sym typeface="Lato"/>
                        </a:rPr>
                        <a:t>Cons: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Software Issues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Knowledge Barrier</a:t>
                      </a:r>
                      <a:endParaRPr sz="1800">
                        <a:solidFill>
                          <a:srgbClr val="FFFFFF"/>
                        </a:solidFill>
                        <a:latin typeface="Lato"/>
                        <a:ea typeface="Lato"/>
                        <a:cs typeface="Lato"/>
                        <a:sym typeface="Lato"/>
                      </a:endParaRPr>
                    </a:p>
                    <a:p>
                      <a:pPr indent="0" lvl="0" marL="457200" rtl="0" algn="l">
                        <a:spcBef>
                          <a:spcPts val="0"/>
                        </a:spcBef>
                        <a:spcAft>
                          <a:spcPts val="0"/>
                        </a:spcAft>
                        <a:buNone/>
                      </a:pPr>
                      <a:r>
                        <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c>
                  <a:txBody>
                    <a:bodyPr/>
                    <a:lstStyle/>
                    <a:p>
                      <a:pPr indent="0" lvl="0" marL="0" rtl="0" algn="l">
                        <a:spcBef>
                          <a:spcPts val="0"/>
                        </a:spcBef>
                        <a:spcAft>
                          <a:spcPts val="0"/>
                        </a:spcAft>
                        <a:buNone/>
                      </a:pPr>
                      <a:r>
                        <a:rPr lang="en" sz="1800">
                          <a:solidFill>
                            <a:srgbClr val="FFFFFF"/>
                          </a:solidFill>
                          <a:latin typeface="Lato"/>
                          <a:ea typeface="Lato"/>
                          <a:cs typeface="Lato"/>
                          <a:sym typeface="Lato"/>
                        </a:rPr>
                        <a:t>Cons:</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Costly</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Time-Inefficient</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Potential Incompatibility</a:t>
                      </a:r>
                      <a:endParaRPr sz="1800">
                        <a:solidFill>
                          <a:srgbClr val="FFFFFF"/>
                        </a:solidFill>
                        <a:latin typeface="Lato"/>
                        <a:ea typeface="Lato"/>
                        <a:cs typeface="Lato"/>
                        <a:sym typeface="Lato"/>
                      </a:endParaRPr>
                    </a:p>
                    <a:p>
                      <a:pPr indent="-342900" lvl="0" marL="457200" rtl="0" algn="l">
                        <a:spcBef>
                          <a:spcPts val="0"/>
                        </a:spcBef>
                        <a:spcAft>
                          <a:spcPts val="0"/>
                        </a:spcAft>
                        <a:buClr>
                          <a:srgbClr val="FFFFFF"/>
                        </a:buClr>
                        <a:buSzPts val="1800"/>
                        <a:buFont typeface="Lato"/>
                        <a:buChar char="-"/>
                      </a:pPr>
                      <a:r>
                        <a:rPr lang="en" sz="1800">
                          <a:solidFill>
                            <a:srgbClr val="FFFFFF"/>
                          </a:solidFill>
                          <a:latin typeface="Lato"/>
                          <a:ea typeface="Lato"/>
                          <a:cs typeface="Lato"/>
                          <a:sym typeface="Lato"/>
                        </a:rPr>
                        <a:t>Minimal amount of documentation</a:t>
                      </a:r>
                      <a:endParaRPr sz="1800">
                        <a:solidFill>
                          <a:srgbClr val="FFFFFF"/>
                        </a:solidFill>
                        <a:latin typeface="Lato"/>
                        <a:ea typeface="Lato"/>
                        <a:cs typeface="Lato"/>
                        <a:sym typeface="Lato"/>
                      </a:endParaRPr>
                    </a:p>
                  </a:txBody>
                  <a:tcPr marT="63500" marB="63500" marR="63500" marL="6350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tcPr>
                </a:tc>
              </a:tr>
            </a:tbl>
          </a:graphicData>
        </a:graphic>
      </p:graphicFrame>
      <p:sp>
        <p:nvSpPr>
          <p:cNvPr id="365" name="Google Shape;365;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5"/>
          <p:cNvSpPr txBox="1"/>
          <p:nvPr>
            <p:ph type="title"/>
          </p:nvPr>
        </p:nvSpPr>
        <p:spPr>
          <a:xfrm>
            <a:off x="0" y="0"/>
            <a:ext cx="91440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Pugh Matrix for On-Board GPS                              Ryan Knight</a:t>
            </a:r>
            <a:endParaRPr/>
          </a:p>
        </p:txBody>
      </p:sp>
      <p:sp>
        <p:nvSpPr>
          <p:cNvPr id="371" name="Google Shape;371;p45"/>
          <p:cNvSpPr txBox="1"/>
          <p:nvPr>
            <p:ph idx="1" type="body"/>
          </p:nvPr>
        </p:nvSpPr>
        <p:spPr>
          <a:xfrm>
            <a:off x="1027425" y="1363950"/>
            <a:ext cx="4381500" cy="35658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SzPts val="2400"/>
              <a:buChar char="●"/>
            </a:pPr>
            <a:r>
              <a:rPr lang="en" sz="2400"/>
              <a:t>Utilizing the current on-board GPS had more benefits compared to purchasing a new system</a:t>
            </a:r>
            <a:endParaRPr sz="2400"/>
          </a:p>
          <a:p>
            <a:pPr indent="-381000" lvl="0" marL="457200" rtl="0" algn="l">
              <a:lnSpc>
                <a:spcPct val="100000"/>
              </a:lnSpc>
              <a:spcBef>
                <a:spcPts val="1000"/>
              </a:spcBef>
              <a:spcAft>
                <a:spcPts val="1000"/>
              </a:spcAft>
              <a:buSzPts val="2400"/>
              <a:buChar char="●"/>
            </a:pPr>
            <a:r>
              <a:rPr lang="en" sz="2400"/>
              <a:t>For this reason we decided to keep the current system</a:t>
            </a:r>
            <a:endParaRPr sz="2400"/>
          </a:p>
        </p:txBody>
      </p:sp>
      <p:sp>
        <p:nvSpPr>
          <p:cNvPr id="372" name="Google Shape;372;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73" name="Google Shape;373;p45"/>
          <p:cNvPicPr preferRelativeResize="0"/>
          <p:nvPr/>
        </p:nvPicPr>
        <p:blipFill>
          <a:blip r:embed="rId3">
            <a:alphaModFix/>
          </a:blip>
          <a:stretch>
            <a:fillRect/>
          </a:stretch>
        </p:blipFill>
        <p:spPr>
          <a:xfrm>
            <a:off x="5568425" y="955895"/>
            <a:ext cx="3385025" cy="3231717"/>
          </a:xfrm>
          <a:prstGeom prst="rect">
            <a:avLst/>
          </a:prstGeom>
          <a:noFill/>
          <a:ln>
            <a:noFill/>
          </a:ln>
        </p:spPr>
      </p:pic>
      <p:sp>
        <p:nvSpPr>
          <p:cNvPr id="374" name="Google Shape;374;p45"/>
          <p:cNvSpPr/>
          <p:nvPr/>
        </p:nvSpPr>
        <p:spPr>
          <a:xfrm>
            <a:off x="5897300" y="1005975"/>
            <a:ext cx="1833300" cy="1866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